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sldIdLst>
    <p:sldId id="256" r:id="rId2"/>
    <p:sldId id="259" r:id="rId3"/>
    <p:sldId id="258" r:id="rId4"/>
    <p:sldId id="260" r:id="rId5"/>
    <p:sldId id="265" r:id="rId6"/>
    <p:sldId id="1726" r:id="rId7"/>
    <p:sldId id="267" r:id="rId8"/>
    <p:sldId id="1734" r:id="rId9"/>
    <p:sldId id="1735" r:id="rId10"/>
    <p:sldId id="1736" r:id="rId11"/>
    <p:sldId id="266" r:id="rId12"/>
    <p:sldId id="1758" r:id="rId13"/>
    <p:sldId id="268" r:id="rId14"/>
    <p:sldId id="269" r:id="rId15"/>
    <p:sldId id="1732" r:id="rId16"/>
    <p:sldId id="1718" r:id="rId17"/>
    <p:sldId id="1737" r:id="rId18"/>
    <p:sldId id="1738" r:id="rId19"/>
    <p:sldId id="1725" r:id="rId20"/>
    <p:sldId id="1756" r:id="rId21"/>
    <p:sldId id="1742" r:id="rId22"/>
    <p:sldId id="1727" r:id="rId23"/>
    <p:sldId id="1743" r:id="rId24"/>
    <p:sldId id="263" r:id="rId25"/>
    <p:sldId id="1731" r:id="rId26"/>
    <p:sldId id="1744" r:id="rId27"/>
    <p:sldId id="1745" r:id="rId28"/>
    <p:sldId id="1759" r:id="rId29"/>
    <p:sldId id="1760" r:id="rId30"/>
    <p:sldId id="1747" r:id="rId31"/>
    <p:sldId id="1728" r:id="rId32"/>
    <p:sldId id="1748" r:id="rId33"/>
    <p:sldId id="1749" r:id="rId34"/>
    <p:sldId id="1750" r:id="rId35"/>
    <p:sldId id="1729" r:id="rId36"/>
    <p:sldId id="1751" r:id="rId37"/>
    <p:sldId id="1752" r:id="rId38"/>
    <p:sldId id="1753" r:id="rId39"/>
    <p:sldId id="1722" r:id="rId40"/>
    <p:sldId id="1754" r:id="rId41"/>
    <p:sldId id="1757" r:id="rId42"/>
    <p:sldId id="1730" r:id="rId43"/>
    <p:sldId id="257" r:id="rId4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inrich Geldschläger" initials="H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42" autoAdjust="0"/>
    <p:restoredTop sz="94674" autoAdjust="0"/>
  </p:normalViewPr>
  <p:slideViewPr>
    <p:cSldViewPr snapToGrid="0" snapToObjects="1">
      <p:cViewPr varScale="1">
        <p:scale>
          <a:sx n="124" d="100"/>
          <a:sy n="124" d="100"/>
        </p:scale>
        <p:origin x="1040"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DE458-2CE4-F646-833F-521731441401}" type="datetimeFigureOut">
              <a:rPr lang="en-US" smtClean="0"/>
              <a:pPr/>
              <a:t>11/18/19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36E6E-F355-DD44-9BE8-C20EA716392F}" type="slidenum">
              <a:rPr lang="en-US" smtClean="0"/>
              <a:pPr/>
              <a:t>‹#›</a:t>
            </a:fld>
            <a:endParaRPr lang="en-US"/>
          </a:p>
        </p:txBody>
      </p:sp>
    </p:spTree>
    <p:extLst>
      <p:ext uri="{BB962C8B-B14F-4D97-AF65-F5344CB8AC3E}">
        <p14:creationId xmlns:p14="http://schemas.microsoft.com/office/powerpoint/2010/main" val="903572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97C8-3D9D-4947-819D-64BE1E422E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169E5D98-EA7F-CE42-9585-3F54D4A523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46213177-EDBE-3D48-890D-756D7465BC1D}"/>
              </a:ext>
            </a:extLst>
          </p:cNvPr>
          <p:cNvSpPr>
            <a:spLocks noGrp="1"/>
          </p:cNvSpPr>
          <p:nvPr>
            <p:ph type="dt" sz="half" idx="10"/>
          </p:nvPr>
        </p:nvSpPr>
        <p:spPr/>
        <p:txBody>
          <a:bodyPr/>
          <a:lstStyle/>
          <a:p>
            <a:fld id="{AB53C8D2-A86F-8143-9EC4-2D08B3CBD295}" type="datetime1">
              <a:rPr lang="en-US" smtClean="0"/>
              <a:pPr/>
              <a:t>11/18/19</a:t>
            </a:fld>
            <a:endParaRPr lang="sv-SE"/>
          </a:p>
        </p:txBody>
      </p:sp>
      <p:sp>
        <p:nvSpPr>
          <p:cNvPr id="5" name="Footer Placeholder 4">
            <a:extLst>
              <a:ext uri="{FF2B5EF4-FFF2-40B4-BE49-F238E27FC236}">
                <a16:creationId xmlns:a16="http://schemas.microsoft.com/office/drawing/2014/main" id="{25B95830-07DF-6642-BD69-A9B49F0EC0F5}"/>
              </a:ext>
            </a:extLst>
          </p:cNvPr>
          <p:cNvSpPr>
            <a:spLocks noGrp="1"/>
          </p:cNvSpPr>
          <p:nvPr>
            <p:ph type="ftr" sz="quarter" idx="11"/>
          </p:nvPr>
        </p:nvSpPr>
        <p:spPr/>
        <p:txBody>
          <a:bodyPr/>
          <a:lstStyle/>
          <a:p>
            <a:endParaRPr lang="sv-SE" dirty="0"/>
          </a:p>
        </p:txBody>
      </p:sp>
      <p:sp>
        <p:nvSpPr>
          <p:cNvPr id="6" name="Slide Number Placeholder 5">
            <a:extLst>
              <a:ext uri="{FF2B5EF4-FFF2-40B4-BE49-F238E27FC236}">
                <a16:creationId xmlns:a16="http://schemas.microsoft.com/office/drawing/2014/main" id="{DFF10EEA-B5E2-7247-A808-AD35778309FB}"/>
              </a:ext>
            </a:extLst>
          </p:cNvPr>
          <p:cNvSpPr>
            <a:spLocks noGrp="1"/>
          </p:cNvSpPr>
          <p:nvPr>
            <p:ph type="sldNum" sz="quarter" idx="12"/>
          </p:nvPr>
        </p:nvSpPr>
        <p:spPr/>
        <p:txBody>
          <a:bodyPr/>
          <a:lstStyle/>
          <a:p>
            <a:fld id="{B4F2D5C7-84DD-494F-97B2-3494FDEA814F}" type="slidenum">
              <a:rPr lang="sv-SE" smtClean="0"/>
              <a:pPr/>
              <a:t>‹#›</a:t>
            </a:fld>
            <a:endParaRPr lang="sv-SE"/>
          </a:p>
        </p:txBody>
      </p:sp>
      <p:pic>
        <p:nvPicPr>
          <p:cNvPr id="9" name="Bild 8" descr="logo_engage_gradient_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290092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DC99-61CD-864D-BF86-C89622135F5B}"/>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89D25D8A-8874-354A-AEDC-09F2BE0215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5E4DB604-D141-124F-B6AE-94828DE1C463}"/>
              </a:ext>
            </a:extLst>
          </p:cNvPr>
          <p:cNvSpPr>
            <a:spLocks noGrp="1"/>
          </p:cNvSpPr>
          <p:nvPr>
            <p:ph type="dt" sz="half" idx="10"/>
          </p:nvPr>
        </p:nvSpPr>
        <p:spPr/>
        <p:txBody>
          <a:bodyPr/>
          <a:lstStyle/>
          <a:p>
            <a:fld id="{9E2A1F62-FAE7-C24A-8299-DC68906758A5}" type="datetime1">
              <a:rPr lang="en-US" smtClean="0"/>
              <a:pPr/>
              <a:t>11/18/19</a:t>
            </a:fld>
            <a:endParaRPr lang="sv-SE"/>
          </a:p>
        </p:txBody>
      </p:sp>
      <p:sp>
        <p:nvSpPr>
          <p:cNvPr id="5" name="Footer Placeholder 4">
            <a:extLst>
              <a:ext uri="{FF2B5EF4-FFF2-40B4-BE49-F238E27FC236}">
                <a16:creationId xmlns:a16="http://schemas.microsoft.com/office/drawing/2014/main" id="{4E2656D3-6067-4B4B-8A93-D0164D5EED82}"/>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7B6B89D5-6090-E344-B1FF-9CD6711D2D46}"/>
              </a:ext>
            </a:extLst>
          </p:cNvPr>
          <p:cNvSpPr>
            <a:spLocks noGrp="1"/>
          </p:cNvSpPr>
          <p:nvPr>
            <p:ph type="sldNum" sz="quarter" idx="12"/>
          </p:nvPr>
        </p:nvSpPr>
        <p:spPr/>
        <p:txBody>
          <a:bodyPr/>
          <a:lstStyle/>
          <a:p>
            <a:fld id="{B4F2D5C7-84DD-494F-97B2-3494FDEA814F}" type="slidenum">
              <a:rPr lang="sv-SE" smtClean="0"/>
              <a:pPr/>
              <a:t>‹#›</a:t>
            </a:fld>
            <a:endParaRPr lang="sv-SE"/>
          </a:p>
        </p:txBody>
      </p:sp>
    </p:spTree>
    <p:extLst>
      <p:ext uri="{BB962C8B-B14F-4D97-AF65-F5344CB8AC3E}">
        <p14:creationId xmlns:p14="http://schemas.microsoft.com/office/powerpoint/2010/main" val="2575296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D76966-19D6-4947-A03A-0D144887F5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5029F570-AEA7-1745-996A-FD160DC2D9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49C85171-F91E-954B-8296-984703965AEF}"/>
              </a:ext>
            </a:extLst>
          </p:cNvPr>
          <p:cNvSpPr>
            <a:spLocks noGrp="1"/>
          </p:cNvSpPr>
          <p:nvPr>
            <p:ph type="dt" sz="half" idx="10"/>
          </p:nvPr>
        </p:nvSpPr>
        <p:spPr/>
        <p:txBody>
          <a:bodyPr/>
          <a:lstStyle/>
          <a:p>
            <a:fld id="{BB3C0B6E-4558-EE4D-860C-73B8A8225F42}" type="datetime1">
              <a:rPr lang="en-US" smtClean="0"/>
              <a:pPr/>
              <a:t>11/18/19</a:t>
            </a:fld>
            <a:endParaRPr lang="sv-SE"/>
          </a:p>
        </p:txBody>
      </p:sp>
      <p:sp>
        <p:nvSpPr>
          <p:cNvPr id="5" name="Footer Placeholder 4">
            <a:extLst>
              <a:ext uri="{FF2B5EF4-FFF2-40B4-BE49-F238E27FC236}">
                <a16:creationId xmlns:a16="http://schemas.microsoft.com/office/drawing/2014/main" id="{5ED718E0-1D14-0D46-BDFC-20F0301483B0}"/>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F082F8C5-F4DC-9744-9AC7-6A5F830D518C}"/>
              </a:ext>
            </a:extLst>
          </p:cNvPr>
          <p:cNvSpPr>
            <a:spLocks noGrp="1"/>
          </p:cNvSpPr>
          <p:nvPr>
            <p:ph type="sldNum" sz="quarter" idx="12"/>
          </p:nvPr>
        </p:nvSpPr>
        <p:spPr/>
        <p:txBody>
          <a:bodyPr/>
          <a:lstStyle/>
          <a:p>
            <a:fld id="{B4F2D5C7-84DD-494F-97B2-3494FDEA814F}" type="slidenum">
              <a:rPr lang="sv-SE" smtClean="0"/>
              <a:pPr/>
              <a:t>‹#›</a:t>
            </a:fld>
            <a:endParaRPr lang="sv-SE"/>
          </a:p>
        </p:txBody>
      </p:sp>
    </p:spTree>
    <p:extLst>
      <p:ext uri="{BB962C8B-B14F-4D97-AF65-F5344CB8AC3E}">
        <p14:creationId xmlns:p14="http://schemas.microsoft.com/office/powerpoint/2010/main" val="158473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D7F4-6B80-4348-8249-7B1729913384}"/>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A3AC7709-0FEB-C246-95BD-F5483FDB0C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5F86C739-3146-F146-9693-74CBDB29704B}"/>
              </a:ext>
            </a:extLst>
          </p:cNvPr>
          <p:cNvSpPr>
            <a:spLocks noGrp="1"/>
          </p:cNvSpPr>
          <p:nvPr>
            <p:ph type="dt" sz="half" idx="10"/>
          </p:nvPr>
        </p:nvSpPr>
        <p:spPr/>
        <p:txBody>
          <a:bodyPr/>
          <a:lstStyle/>
          <a:p>
            <a:fld id="{D05C78FD-B5F4-AB4C-AE1B-1A573D44DD03}" type="datetime1">
              <a:rPr lang="en-US" smtClean="0"/>
              <a:pPr/>
              <a:t>11/18/19</a:t>
            </a:fld>
            <a:endParaRPr lang="sv-SE"/>
          </a:p>
        </p:txBody>
      </p:sp>
      <p:sp>
        <p:nvSpPr>
          <p:cNvPr id="5" name="Footer Placeholder 4">
            <a:extLst>
              <a:ext uri="{FF2B5EF4-FFF2-40B4-BE49-F238E27FC236}">
                <a16:creationId xmlns:a16="http://schemas.microsoft.com/office/drawing/2014/main" id="{24A7D23E-7190-724D-9D1C-714E1DB1A39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B7E612A-8D7D-2640-B1D2-9533E4419829}"/>
              </a:ext>
            </a:extLst>
          </p:cNvPr>
          <p:cNvSpPr>
            <a:spLocks noGrp="1"/>
          </p:cNvSpPr>
          <p:nvPr>
            <p:ph type="sldNum" sz="quarter" idx="12"/>
          </p:nvPr>
        </p:nvSpPr>
        <p:spPr/>
        <p:txBody>
          <a:bodyPr/>
          <a:lstStyle/>
          <a:p>
            <a:fld id="{B4F2D5C7-84DD-494F-97B2-3494FDEA814F}" type="slidenum">
              <a:rPr lang="sv-SE" smtClean="0"/>
              <a:pPr/>
              <a:t>‹#›</a:t>
            </a:fld>
            <a:endParaRPr lang="sv-SE"/>
          </a:p>
        </p:txBody>
      </p:sp>
    </p:spTree>
    <p:extLst>
      <p:ext uri="{BB962C8B-B14F-4D97-AF65-F5344CB8AC3E}">
        <p14:creationId xmlns:p14="http://schemas.microsoft.com/office/powerpoint/2010/main" val="190305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14DA-2D71-F446-817A-AD488D2C42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E773684D-B9A5-1747-8418-9A4E101A8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2FAC6C-66AC-3D4C-9E21-BABF9A24197E}"/>
              </a:ext>
            </a:extLst>
          </p:cNvPr>
          <p:cNvSpPr>
            <a:spLocks noGrp="1"/>
          </p:cNvSpPr>
          <p:nvPr>
            <p:ph type="dt" sz="half" idx="10"/>
          </p:nvPr>
        </p:nvSpPr>
        <p:spPr/>
        <p:txBody>
          <a:bodyPr/>
          <a:lstStyle/>
          <a:p>
            <a:fld id="{138693AB-57EB-434D-B58C-48D3B8DBD3B8}" type="datetime1">
              <a:rPr lang="en-US" smtClean="0"/>
              <a:pPr/>
              <a:t>11/18/19</a:t>
            </a:fld>
            <a:endParaRPr lang="sv-SE"/>
          </a:p>
        </p:txBody>
      </p:sp>
      <p:sp>
        <p:nvSpPr>
          <p:cNvPr id="5" name="Footer Placeholder 4">
            <a:extLst>
              <a:ext uri="{FF2B5EF4-FFF2-40B4-BE49-F238E27FC236}">
                <a16:creationId xmlns:a16="http://schemas.microsoft.com/office/drawing/2014/main" id="{D26D2663-27B9-8F47-9188-9D7608EEA9C6}"/>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296FAFF-0015-6540-918C-27A7DD0B4D23}"/>
              </a:ext>
            </a:extLst>
          </p:cNvPr>
          <p:cNvSpPr>
            <a:spLocks noGrp="1"/>
          </p:cNvSpPr>
          <p:nvPr>
            <p:ph type="sldNum" sz="quarter" idx="12"/>
          </p:nvPr>
        </p:nvSpPr>
        <p:spPr/>
        <p:txBody>
          <a:bodyPr/>
          <a:lstStyle/>
          <a:p>
            <a:fld id="{B4F2D5C7-84DD-494F-97B2-3494FDEA814F}" type="slidenum">
              <a:rPr lang="sv-SE" smtClean="0"/>
              <a:pPr/>
              <a:t>‹#›</a:t>
            </a:fld>
            <a:endParaRPr lang="sv-SE"/>
          </a:p>
        </p:txBody>
      </p:sp>
    </p:spTree>
    <p:extLst>
      <p:ext uri="{BB962C8B-B14F-4D97-AF65-F5344CB8AC3E}">
        <p14:creationId xmlns:p14="http://schemas.microsoft.com/office/powerpoint/2010/main" val="39575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65D5D-D92B-AE4A-ACD9-B5F744CBBC24}"/>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D809CD77-B63C-8A44-A1BC-17B403579B0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ADDBD277-569C-FE48-AD5A-A689EB5222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7572CCE1-7D6D-E345-B60E-41CFCBDB01D4}"/>
              </a:ext>
            </a:extLst>
          </p:cNvPr>
          <p:cNvSpPr>
            <a:spLocks noGrp="1"/>
          </p:cNvSpPr>
          <p:nvPr>
            <p:ph type="dt" sz="half" idx="10"/>
          </p:nvPr>
        </p:nvSpPr>
        <p:spPr/>
        <p:txBody>
          <a:bodyPr/>
          <a:lstStyle/>
          <a:p>
            <a:fld id="{253A6FEB-B3E3-174E-9518-0B1687908E9D}" type="datetime1">
              <a:rPr lang="en-US" smtClean="0"/>
              <a:pPr/>
              <a:t>11/18/19</a:t>
            </a:fld>
            <a:endParaRPr lang="sv-SE"/>
          </a:p>
        </p:txBody>
      </p:sp>
      <p:sp>
        <p:nvSpPr>
          <p:cNvPr id="6" name="Footer Placeholder 5">
            <a:extLst>
              <a:ext uri="{FF2B5EF4-FFF2-40B4-BE49-F238E27FC236}">
                <a16:creationId xmlns:a16="http://schemas.microsoft.com/office/drawing/2014/main" id="{CB161547-33E5-CD40-8888-2FEF1592A378}"/>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639F0DE-02A4-1F4C-9B29-060C4534BF71}"/>
              </a:ext>
            </a:extLst>
          </p:cNvPr>
          <p:cNvSpPr>
            <a:spLocks noGrp="1"/>
          </p:cNvSpPr>
          <p:nvPr>
            <p:ph type="sldNum" sz="quarter" idx="12"/>
          </p:nvPr>
        </p:nvSpPr>
        <p:spPr/>
        <p:txBody>
          <a:bodyPr/>
          <a:lstStyle/>
          <a:p>
            <a:fld id="{B4F2D5C7-84DD-494F-97B2-3494FDEA814F}" type="slidenum">
              <a:rPr lang="sv-SE" smtClean="0"/>
              <a:pPr/>
              <a:t>‹#›</a:t>
            </a:fld>
            <a:endParaRPr lang="sv-SE"/>
          </a:p>
        </p:txBody>
      </p:sp>
    </p:spTree>
    <p:extLst>
      <p:ext uri="{BB962C8B-B14F-4D97-AF65-F5344CB8AC3E}">
        <p14:creationId xmlns:p14="http://schemas.microsoft.com/office/powerpoint/2010/main" val="362246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EA77-D948-EE48-99A6-2802BD9973D1}"/>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23C624FC-C7B7-B24D-AFEB-4D5999882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6DA221-955B-2E4F-AADC-1073D2EDE94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B0C8B9C5-F600-2547-8EA3-7F45F136C8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3131FD-99E2-494E-86AB-483181B683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53FF1FF3-55CE-5548-B4AF-54F76EC3876C}"/>
              </a:ext>
            </a:extLst>
          </p:cNvPr>
          <p:cNvSpPr>
            <a:spLocks noGrp="1"/>
          </p:cNvSpPr>
          <p:nvPr>
            <p:ph type="dt" sz="half" idx="10"/>
          </p:nvPr>
        </p:nvSpPr>
        <p:spPr/>
        <p:txBody>
          <a:bodyPr/>
          <a:lstStyle/>
          <a:p>
            <a:fld id="{105A0605-7FAF-9341-9185-B5FE9912102B}" type="datetime1">
              <a:rPr lang="en-US" smtClean="0"/>
              <a:pPr/>
              <a:t>11/18/19</a:t>
            </a:fld>
            <a:endParaRPr lang="sv-SE"/>
          </a:p>
        </p:txBody>
      </p:sp>
      <p:sp>
        <p:nvSpPr>
          <p:cNvPr id="8" name="Footer Placeholder 7">
            <a:extLst>
              <a:ext uri="{FF2B5EF4-FFF2-40B4-BE49-F238E27FC236}">
                <a16:creationId xmlns:a16="http://schemas.microsoft.com/office/drawing/2014/main" id="{135B77EB-89A1-FC45-8E0B-7445629BA99F}"/>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B74304A8-43A9-A14A-98CF-0E3527992FA1}"/>
              </a:ext>
            </a:extLst>
          </p:cNvPr>
          <p:cNvSpPr>
            <a:spLocks noGrp="1"/>
          </p:cNvSpPr>
          <p:nvPr>
            <p:ph type="sldNum" sz="quarter" idx="12"/>
          </p:nvPr>
        </p:nvSpPr>
        <p:spPr/>
        <p:txBody>
          <a:bodyPr/>
          <a:lstStyle/>
          <a:p>
            <a:fld id="{B4F2D5C7-84DD-494F-97B2-3494FDEA814F}" type="slidenum">
              <a:rPr lang="sv-SE" smtClean="0"/>
              <a:pPr/>
              <a:t>‹#›</a:t>
            </a:fld>
            <a:endParaRPr lang="sv-SE"/>
          </a:p>
        </p:txBody>
      </p:sp>
    </p:spTree>
    <p:extLst>
      <p:ext uri="{BB962C8B-B14F-4D97-AF65-F5344CB8AC3E}">
        <p14:creationId xmlns:p14="http://schemas.microsoft.com/office/powerpoint/2010/main" val="53519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7FF9-AF08-1A42-A621-38282D3180C8}"/>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3237BFFD-C703-644B-9C0F-6B2B351F9F0A}"/>
              </a:ext>
            </a:extLst>
          </p:cNvPr>
          <p:cNvSpPr>
            <a:spLocks noGrp="1"/>
          </p:cNvSpPr>
          <p:nvPr>
            <p:ph type="dt" sz="half" idx="10"/>
          </p:nvPr>
        </p:nvSpPr>
        <p:spPr/>
        <p:txBody>
          <a:bodyPr/>
          <a:lstStyle/>
          <a:p>
            <a:fld id="{4BBB8785-74FF-5248-8BF9-DA5BCBC75939}" type="datetime1">
              <a:rPr lang="en-US" smtClean="0"/>
              <a:pPr/>
              <a:t>11/18/19</a:t>
            </a:fld>
            <a:endParaRPr lang="sv-SE"/>
          </a:p>
        </p:txBody>
      </p:sp>
      <p:sp>
        <p:nvSpPr>
          <p:cNvPr id="4" name="Footer Placeholder 3">
            <a:extLst>
              <a:ext uri="{FF2B5EF4-FFF2-40B4-BE49-F238E27FC236}">
                <a16:creationId xmlns:a16="http://schemas.microsoft.com/office/drawing/2014/main" id="{263E57A9-1F02-0240-B276-1163F964C133}"/>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BDA6E52D-5E5C-5449-9A39-928CDBF6FCAF}"/>
              </a:ext>
            </a:extLst>
          </p:cNvPr>
          <p:cNvSpPr>
            <a:spLocks noGrp="1"/>
          </p:cNvSpPr>
          <p:nvPr>
            <p:ph type="sldNum" sz="quarter" idx="12"/>
          </p:nvPr>
        </p:nvSpPr>
        <p:spPr/>
        <p:txBody>
          <a:bodyPr/>
          <a:lstStyle/>
          <a:p>
            <a:fld id="{B4F2D5C7-84DD-494F-97B2-3494FDEA814F}" type="slidenum">
              <a:rPr lang="sv-SE" smtClean="0"/>
              <a:pPr/>
              <a:t>‹#›</a:t>
            </a:fld>
            <a:endParaRPr lang="sv-SE"/>
          </a:p>
        </p:txBody>
      </p:sp>
    </p:spTree>
    <p:extLst>
      <p:ext uri="{BB962C8B-B14F-4D97-AF65-F5344CB8AC3E}">
        <p14:creationId xmlns:p14="http://schemas.microsoft.com/office/powerpoint/2010/main" val="139667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8B409-CA28-824E-9310-EA0D1AA395B5}"/>
              </a:ext>
            </a:extLst>
          </p:cNvPr>
          <p:cNvSpPr>
            <a:spLocks noGrp="1"/>
          </p:cNvSpPr>
          <p:nvPr>
            <p:ph type="dt" sz="half" idx="10"/>
          </p:nvPr>
        </p:nvSpPr>
        <p:spPr/>
        <p:txBody>
          <a:bodyPr/>
          <a:lstStyle/>
          <a:p>
            <a:fld id="{FD4ABA2B-7D09-B84A-894C-CD9FF24771E6}" type="datetime1">
              <a:rPr lang="en-US" smtClean="0"/>
              <a:pPr/>
              <a:t>11/18/19</a:t>
            </a:fld>
            <a:endParaRPr lang="sv-SE"/>
          </a:p>
        </p:txBody>
      </p:sp>
      <p:sp>
        <p:nvSpPr>
          <p:cNvPr id="3" name="Footer Placeholder 2">
            <a:extLst>
              <a:ext uri="{FF2B5EF4-FFF2-40B4-BE49-F238E27FC236}">
                <a16:creationId xmlns:a16="http://schemas.microsoft.com/office/drawing/2014/main" id="{DDA7A4BA-EB01-2F4B-8213-CA632A943C17}"/>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D8E29990-CD91-B043-8E1A-C97FABE2E48A}"/>
              </a:ext>
            </a:extLst>
          </p:cNvPr>
          <p:cNvSpPr>
            <a:spLocks noGrp="1"/>
          </p:cNvSpPr>
          <p:nvPr>
            <p:ph type="sldNum" sz="quarter" idx="12"/>
          </p:nvPr>
        </p:nvSpPr>
        <p:spPr/>
        <p:txBody>
          <a:bodyPr/>
          <a:lstStyle/>
          <a:p>
            <a:fld id="{B4F2D5C7-84DD-494F-97B2-3494FDEA814F}" type="slidenum">
              <a:rPr lang="sv-SE" smtClean="0"/>
              <a:pPr/>
              <a:t>‹#›</a:t>
            </a:fld>
            <a:endParaRPr lang="sv-SE"/>
          </a:p>
        </p:txBody>
      </p:sp>
    </p:spTree>
    <p:extLst>
      <p:ext uri="{BB962C8B-B14F-4D97-AF65-F5344CB8AC3E}">
        <p14:creationId xmlns:p14="http://schemas.microsoft.com/office/powerpoint/2010/main" val="200600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83DD6-0FA4-D14A-BF53-B48250BAA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A8E387E4-02C6-1847-B15C-8D2931A380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1A8FAC8D-0A77-9643-B2E9-B1B2B3EEE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78D44A-8410-C34C-9D1F-8EC73CB25790}"/>
              </a:ext>
            </a:extLst>
          </p:cNvPr>
          <p:cNvSpPr>
            <a:spLocks noGrp="1"/>
          </p:cNvSpPr>
          <p:nvPr>
            <p:ph type="dt" sz="half" idx="10"/>
          </p:nvPr>
        </p:nvSpPr>
        <p:spPr/>
        <p:txBody>
          <a:bodyPr/>
          <a:lstStyle/>
          <a:p>
            <a:fld id="{973B8673-3D0A-804A-B594-0F17E257D335}" type="datetime1">
              <a:rPr lang="en-US" smtClean="0"/>
              <a:pPr/>
              <a:t>11/18/19</a:t>
            </a:fld>
            <a:endParaRPr lang="sv-SE"/>
          </a:p>
        </p:txBody>
      </p:sp>
      <p:sp>
        <p:nvSpPr>
          <p:cNvPr id="6" name="Footer Placeholder 5">
            <a:extLst>
              <a:ext uri="{FF2B5EF4-FFF2-40B4-BE49-F238E27FC236}">
                <a16:creationId xmlns:a16="http://schemas.microsoft.com/office/drawing/2014/main" id="{AEA6CB5C-5678-FB49-AA0E-15C5A19E476B}"/>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EA4645F7-B83E-3D4E-BB9C-CFCE0432BEBA}"/>
              </a:ext>
            </a:extLst>
          </p:cNvPr>
          <p:cNvSpPr>
            <a:spLocks noGrp="1"/>
          </p:cNvSpPr>
          <p:nvPr>
            <p:ph type="sldNum" sz="quarter" idx="12"/>
          </p:nvPr>
        </p:nvSpPr>
        <p:spPr/>
        <p:txBody>
          <a:bodyPr/>
          <a:lstStyle/>
          <a:p>
            <a:fld id="{B4F2D5C7-84DD-494F-97B2-3494FDEA814F}" type="slidenum">
              <a:rPr lang="sv-SE" smtClean="0"/>
              <a:pPr/>
              <a:t>‹#›</a:t>
            </a:fld>
            <a:endParaRPr lang="sv-SE"/>
          </a:p>
        </p:txBody>
      </p:sp>
    </p:spTree>
    <p:extLst>
      <p:ext uri="{BB962C8B-B14F-4D97-AF65-F5344CB8AC3E}">
        <p14:creationId xmlns:p14="http://schemas.microsoft.com/office/powerpoint/2010/main" val="373756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C55C-2126-B740-ADAA-791F35B3FC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860F1D1B-57F2-4B4B-BAC9-2DBA0E557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544CF11D-3829-2C48-96AE-84ACA125F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2DCF69-3EB5-4B4D-B3A7-F3DA2613C983}"/>
              </a:ext>
            </a:extLst>
          </p:cNvPr>
          <p:cNvSpPr>
            <a:spLocks noGrp="1"/>
          </p:cNvSpPr>
          <p:nvPr>
            <p:ph type="dt" sz="half" idx="10"/>
          </p:nvPr>
        </p:nvSpPr>
        <p:spPr/>
        <p:txBody>
          <a:bodyPr/>
          <a:lstStyle/>
          <a:p>
            <a:fld id="{C0373306-0000-D646-8E5B-023F5947BEDF}" type="datetime1">
              <a:rPr lang="en-US" smtClean="0"/>
              <a:pPr/>
              <a:t>11/18/19</a:t>
            </a:fld>
            <a:endParaRPr lang="sv-SE"/>
          </a:p>
        </p:txBody>
      </p:sp>
      <p:sp>
        <p:nvSpPr>
          <p:cNvPr id="6" name="Footer Placeholder 5">
            <a:extLst>
              <a:ext uri="{FF2B5EF4-FFF2-40B4-BE49-F238E27FC236}">
                <a16:creationId xmlns:a16="http://schemas.microsoft.com/office/drawing/2014/main" id="{D7CF6F6E-D02F-EB41-801A-70D3CE7311A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1CD64ED-7151-AB47-9B48-C96E68B50D82}"/>
              </a:ext>
            </a:extLst>
          </p:cNvPr>
          <p:cNvSpPr>
            <a:spLocks noGrp="1"/>
          </p:cNvSpPr>
          <p:nvPr>
            <p:ph type="sldNum" sz="quarter" idx="12"/>
          </p:nvPr>
        </p:nvSpPr>
        <p:spPr/>
        <p:txBody>
          <a:bodyPr/>
          <a:lstStyle/>
          <a:p>
            <a:fld id="{B4F2D5C7-84DD-494F-97B2-3494FDEA814F}" type="slidenum">
              <a:rPr lang="sv-SE" smtClean="0"/>
              <a:pPr/>
              <a:t>‹#›</a:t>
            </a:fld>
            <a:endParaRPr lang="sv-SE"/>
          </a:p>
        </p:txBody>
      </p:sp>
    </p:spTree>
    <p:extLst>
      <p:ext uri="{BB962C8B-B14F-4D97-AF65-F5344CB8AC3E}">
        <p14:creationId xmlns:p14="http://schemas.microsoft.com/office/powerpoint/2010/main" val="159368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3EB3C-D8C5-8949-AB46-8AE430923C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89AA9786-0B00-134B-A12E-73156AD25F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D73D4F2A-CBDB-2C47-94F9-C2AF74AA52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00B1D-C836-E540-92C4-530C2D91B0DB}" type="datetime1">
              <a:rPr lang="en-US" smtClean="0"/>
              <a:pPr/>
              <a:t>11/18/19</a:t>
            </a:fld>
            <a:endParaRPr lang="sv-SE"/>
          </a:p>
        </p:txBody>
      </p:sp>
      <p:sp>
        <p:nvSpPr>
          <p:cNvPr id="5" name="Footer Placeholder 4">
            <a:extLst>
              <a:ext uri="{FF2B5EF4-FFF2-40B4-BE49-F238E27FC236}">
                <a16:creationId xmlns:a16="http://schemas.microsoft.com/office/drawing/2014/main" id="{A531B14C-6417-FE4F-A980-B136E64AB4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9E918F53-6DF0-4044-A6DE-851659C346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2D5C7-84DD-494F-97B2-3494FDEA814F}" type="slidenum">
              <a:rPr lang="sv-SE" smtClean="0"/>
              <a:pPr/>
              <a:t>‹#›</a:t>
            </a:fld>
            <a:endParaRPr lang="sv-SE"/>
          </a:p>
        </p:txBody>
      </p:sp>
    </p:spTree>
    <p:extLst>
      <p:ext uri="{BB962C8B-B14F-4D97-AF65-F5344CB8AC3E}">
        <p14:creationId xmlns:p14="http://schemas.microsoft.com/office/powerpoint/2010/main" val="3045956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hyperlink" Target="https://www.work-with-perpetrators.eu/projects/engage" TargetMode="Externa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video.corriere.it/abbiamo-picchiato-nostre-compagne-oggi-siamo-cura-centro-uomini-violenti/51ab39b6-efc5-11e8-bbf1-7b061d972f8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ork-with-perpetrators.eu/projects/engag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man_professional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4137"/>
            <a:ext cx="12192000" cy="8138160"/>
          </a:xfrm>
          <a:prstGeom prst="rect">
            <a:avLst/>
          </a:prstGeom>
        </p:spPr>
      </p:pic>
      <p:sp>
        <p:nvSpPr>
          <p:cNvPr id="2" name="Title 1">
            <a:extLst>
              <a:ext uri="{FF2B5EF4-FFF2-40B4-BE49-F238E27FC236}">
                <a16:creationId xmlns:a16="http://schemas.microsoft.com/office/drawing/2014/main" id="{6D7BA8BF-7A0F-A34F-9848-777B975F4ABE}"/>
              </a:ext>
            </a:extLst>
          </p:cNvPr>
          <p:cNvSpPr>
            <a:spLocks noGrp="1"/>
          </p:cNvSpPr>
          <p:nvPr>
            <p:ph type="ctrTitle"/>
          </p:nvPr>
        </p:nvSpPr>
        <p:spPr>
          <a:xfrm>
            <a:off x="5011912" y="2786912"/>
            <a:ext cx="5137502" cy="1482512"/>
          </a:xfrm>
        </p:spPr>
        <p:txBody>
          <a:bodyPr>
            <a:normAutofit/>
          </a:bodyPr>
          <a:lstStyle/>
          <a:p>
            <a:pPr algn="l"/>
            <a:r>
              <a:rPr lang="sv-SE" sz="4800" b="1" dirty="0" err="1">
                <a:solidFill>
                  <a:srgbClr val="005E93"/>
                </a:solidFill>
                <a:latin typeface="Calibri" panose="020F0502020204030204" pitchFamily="34" charset="0"/>
                <a:cs typeface="Times New Roman" panose="02020603050405020304" pitchFamily="18" charset="0"/>
              </a:rPr>
              <a:t>Training</a:t>
            </a:r>
            <a:r>
              <a:rPr lang="sv-SE" sz="4800" b="1" dirty="0">
                <a:solidFill>
                  <a:srgbClr val="005E93"/>
                </a:solidFill>
                <a:latin typeface="Calibri" panose="020F0502020204030204" pitchFamily="34" charset="0"/>
                <a:cs typeface="Times New Roman" panose="02020603050405020304" pitchFamily="18" charset="0"/>
              </a:rPr>
              <a:t> </a:t>
            </a:r>
            <a:r>
              <a:rPr lang="sv-SE" sz="4800" b="1" dirty="0" err="1">
                <a:solidFill>
                  <a:srgbClr val="005E93"/>
                </a:solidFill>
                <a:latin typeface="Calibri" panose="020F0502020204030204" pitchFamily="34" charset="0"/>
                <a:cs typeface="Times New Roman" panose="02020603050405020304" pitchFamily="18" charset="0"/>
              </a:rPr>
              <a:t>Package</a:t>
            </a:r>
            <a:br>
              <a:rPr lang="sv-SE" sz="4800" b="1" dirty="0">
                <a:solidFill>
                  <a:srgbClr val="2F5496"/>
                </a:solidFill>
                <a:latin typeface="Calibri" panose="020F0502020204030204" pitchFamily="34" charset="0"/>
                <a:cs typeface="Times New Roman" panose="02020603050405020304" pitchFamily="18" charset="0"/>
              </a:rPr>
            </a:br>
            <a:r>
              <a:rPr lang="sv-SE" sz="2000" dirty="0">
                <a:solidFill>
                  <a:srgbClr val="005E93"/>
                </a:solidFill>
                <a:latin typeface="Calibri" panose="020F0502020204030204" pitchFamily="34" charset="0"/>
                <a:cs typeface="Times New Roman" panose="02020603050405020304" pitchFamily="18" charset="0"/>
              </a:rPr>
              <a:t>version 1.0</a:t>
            </a:r>
          </a:p>
        </p:txBody>
      </p:sp>
      <p:pic>
        <p:nvPicPr>
          <p:cNvPr id="15" name="Imagen 1" descr="C:\Users\superusuario\Dropbox\ENGAGE project\WP5 Dissemination\Logos\EU Logo\flag_yellow_high.jpg">
            <a:extLst>
              <a:ext uri="{FF2B5EF4-FFF2-40B4-BE49-F238E27FC236}">
                <a16:creationId xmlns:a16="http://schemas.microsoft.com/office/drawing/2014/main" id="{87EF7906-B43F-3E4A-9A3B-5CCA783810F5}"/>
              </a:ext>
            </a:extLst>
          </p:cNvPr>
          <p:cNvPicPr/>
          <p:nvPr/>
        </p:nvPicPr>
        <p:blipFill>
          <a:blip r:embed="rId3" cstate="print"/>
          <a:srcRect/>
          <a:stretch>
            <a:fillRect/>
          </a:stretch>
        </p:blipFill>
        <p:spPr bwMode="auto">
          <a:xfrm>
            <a:off x="5124778" y="5669775"/>
            <a:ext cx="1332744" cy="848681"/>
          </a:xfrm>
          <a:prstGeom prst="rect">
            <a:avLst/>
          </a:prstGeom>
          <a:noFill/>
          <a:ln w="9525">
            <a:noFill/>
            <a:miter lim="800000"/>
            <a:headEnd/>
            <a:tailEnd/>
          </a:ln>
        </p:spPr>
      </p:pic>
      <p:sp>
        <p:nvSpPr>
          <p:cNvPr id="8" name="Rectangle 7">
            <a:extLst>
              <a:ext uri="{FF2B5EF4-FFF2-40B4-BE49-F238E27FC236}">
                <a16:creationId xmlns:a16="http://schemas.microsoft.com/office/drawing/2014/main" id="{328B9CE9-E1C3-6048-8866-9B6C866EA5EF}"/>
              </a:ext>
            </a:extLst>
          </p:cNvPr>
          <p:cNvSpPr/>
          <p:nvPr/>
        </p:nvSpPr>
        <p:spPr>
          <a:xfrm>
            <a:off x="5020609" y="4276013"/>
            <a:ext cx="5760090" cy="1323439"/>
          </a:xfrm>
          <a:prstGeom prst="rect">
            <a:avLst/>
          </a:prstGeom>
        </p:spPr>
        <p:txBody>
          <a:bodyPr wrap="square">
            <a:spAutoFit/>
          </a:bodyPr>
          <a:lstStyle/>
          <a:p>
            <a:r>
              <a:rPr lang="en-GB" dirty="0">
                <a:latin typeface="Calibri" panose="020F0502020204030204" pitchFamily="34" charset="0"/>
                <a:cs typeface="Times New Roman" panose="02020603050405020304" pitchFamily="18" charset="0"/>
              </a:rPr>
              <a:t>European project REC-VAW-2016/776919</a:t>
            </a:r>
          </a:p>
          <a:p>
            <a:r>
              <a:rPr lang="es-ES" dirty="0">
                <a:hlinkClick r:id="rId4"/>
              </a:rPr>
              <a:t>https://www.work-with-perpetrators.eu/projects/engage</a:t>
            </a:r>
            <a:endParaRPr lang="en-GB" dirty="0">
              <a:latin typeface="Calibri" panose="020F0502020204030204" pitchFamily="34" charset="0"/>
              <a:cs typeface="Times New Roman" panose="02020603050405020304" pitchFamily="18" charset="0"/>
            </a:endParaRPr>
          </a:p>
          <a:p>
            <a:endParaRPr lang="en-GB" sz="1000" dirty="0">
              <a:latin typeface="Calibri" panose="020F0502020204030204" pitchFamily="34" charset="0"/>
              <a:cs typeface="Times New Roman" panose="02020603050405020304" pitchFamily="18" charset="0"/>
            </a:endParaRPr>
          </a:p>
          <a:p>
            <a:r>
              <a:rPr lang="de-DE" sz="1600" dirty="0"/>
              <a:t>Co-</a:t>
            </a:r>
            <a:r>
              <a:rPr lang="de-DE" sz="1600" dirty="0" err="1"/>
              <a:t>funded</a:t>
            </a:r>
            <a:r>
              <a:rPr lang="de-DE" sz="1600" dirty="0"/>
              <a:t> </a:t>
            </a:r>
            <a:r>
              <a:rPr lang="de-DE" sz="1600" dirty="0" err="1"/>
              <a:t>by</a:t>
            </a:r>
            <a:r>
              <a:rPr lang="de-AT" sz="1600" dirty="0"/>
              <a:t> </a:t>
            </a:r>
            <a:r>
              <a:rPr lang="de-AT" sz="1600" dirty="0" err="1"/>
              <a:t>the</a:t>
            </a:r>
            <a:r>
              <a:rPr lang="de-AT" sz="1600" dirty="0"/>
              <a:t> European Union</a:t>
            </a:r>
            <a:endParaRPr lang="en-GB" sz="1600" dirty="0">
              <a:latin typeface="Calibri" panose="020F0502020204030204" pitchFamily="34" charset="0"/>
              <a:cs typeface="Times New Roman" panose="02020603050405020304" pitchFamily="18" charset="0"/>
            </a:endParaRPr>
          </a:p>
          <a:p>
            <a:r>
              <a:rPr lang="en-GB" b="1" dirty="0">
                <a:solidFill>
                  <a:srgbClr val="2F5496"/>
                </a:solidFill>
                <a:latin typeface="Calibri" panose="020F0502020204030204" pitchFamily="34" charset="0"/>
                <a:cs typeface="Times New Roman" panose="02020603050405020304" pitchFamily="18" charset="0"/>
              </a:rPr>
              <a:t>					</a:t>
            </a:r>
            <a:endParaRPr lang="sv-SE" b="1" dirty="0">
              <a:solidFill>
                <a:srgbClr val="2F5496"/>
              </a:solidFill>
              <a:latin typeface="Calibri" panose="020F0502020204030204" pitchFamily="34" charset="0"/>
              <a:cs typeface="Times New Roman" panose="02020603050405020304" pitchFamily="18" charset="0"/>
            </a:endParaRPr>
          </a:p>
        </p:txBody>
      </p:sp>
      <p:pic>
        <p:nvPicPr>
          <p:cNvPr id="17" name="Imagen 1" descr="C:\Users\Heinrich\Dropbox\ENGAGE project\WP5 Dissemination\Logos\Partner Logos\conexus_3,5cm_blanco.jpg">
            <a:extLst>
              <a:ext uri="{FF2B5EF4-FFF2-40B4-BE49-F238E27FC236}">
                <a16:creationId xmlns:a16="http://schemas.microsoft.com/office/drawing/2014/main" id="{85ED9A63-D8CA-F240-9A74-99315BFA1F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374" y="5684522"/>
            <a:ext cx="993775"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Imagen 2" descr="C:\Users\Heinrich\Dropbox\ENGAGE project\WP5 Dissemination\Logos\Partner Logos\Logo Psytel_3.bmp">
            <a:extLst>
              <a:ext uri="{FF2B5EF4-FFF2-40B4-BE49-F238E27FC236}">
                <a16:creationId xmlns:a16="http://schemas.microsoft.com/office/drawing/2014/main" id="{0671ED55-F697-A747-9ABF-F81CC78CA7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2221" y="6229436"/>
            <a:ext cx="1380169" cy="289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Imagen 4" descr="C:\Users\Heinrich\Dropbox\ENGAGE project\WP5 Dissemination\Logos\Partner Logos\LOGO TERRES À VIVRE.jpg">
            <a:extLst>
              <a:ext uri="{FF2B5EF4-FFF2-40B4-BE49-F238E27FC236}">
                <a16:creationId xmlns:a16="http://schemas.microsoft.com/office/drawing/2014/main" id="{39C31407-6C79-3F4C-8486-7AA5880AA2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0374" y="6158094"/>
            <a:ext cx="801687"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Imagen 3" descr="C:\Users\Heinrich\Dropbox\ENGAGE project\WP5 Dissemination\Logos\Partner Logos\logo.jpg">
            <a:extLst>
              <a:ext uri="{FF2B5EF4-FFF2-40B4-BE49-F238E27FC236}">
                <a16:creationId xmlns:a16="http://schemas.microsoft.com/office/drawing/2014/main" id="{10BCD118-115E-C340-9ECD-6792219EB0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6786" y="5689781"/>
            <a:ext cx="49436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Grafik 3" descr="WWP_LOGO_CMYK">
            <a:extLst>
              <a:ext uri="{FF2B5EF4-FFF2-40B4-BE49-F238E27FC236}">
                <a16:creationId xmlns:a16="http://schemas.microsoft.com/office/drawing/2014/main" id="{8192B3E0-AC13-D048-9FF3-CE935EEC6E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52221" y="5684522"/>
            <a:ext cx="919150" cy="48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Imagen 5" descr="C:\Users\Heinrich\Dropbox\ENGAGE project\WP5 Dissemination\Logos\Partner Logos\Giglio-Acolore.jpg">
            <a:extLst>
              <a:ext uri="{FF2B5EF4-FFF2-40B4-BE49-F238E27FC236}">
                <a16:creationId xmlns:a16="http://schemas.microsoft.com/office/drawing/2014/main" id="{11FAA205-4C5E-574B-908B-D1D1A4C4BD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6272" t="25829" r="21814" b="29243"/>
          <a:stretch>
            <a:fillRect/>
          </a:stretch>
        </p:blipFill>
        <p:spPr bwMode="auto">
          <a:xfrm>
            <a:off x="7679450" y="5684522"/>
            <a:ext cx="618895" cy="827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Bild 5" descr="logo_engage_gradient_transparen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82709" y="1861563"/>
            <a:ext cx="4788625" cy="1796191"/>
          </a:xfrm>
          <a:prstGeom prst="rect">
            <a:avLst/>
          </a:prstGeom>
        </p:spPr>
      </p:pic>
    </p:spTree>
    <p:extLst>
      <p:ext uri="{BB962C8B-B14F-4D97-AF65-F5344CB8AC3E}">
        <p14:creationId xmlns:p14="http://schemas.microsoft.com/office/powerpoint/2010/main" val="990971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E1C2D1-82E3-4942-A1AF-2B79190638D4}"/>
              </a:ext>
            </a:extLst>
          </p:cNvPr>
          <p:cNvSpPr>
            <a:spLocks noGrp="1"/>
          </p:cNvSpPr>
          <p:nvPr>
            <p:ph type="title"/>
          </p:nvPr>
        </p:nvSpPr>
        <p:spPr/>
        <p:txBody>
          <a:bodyPr>
            <a:normAutofit/>
          </a:bodyPr>
          <a:lstStyle/>
          <a:p>
            <a:r>
              <a:rPr lang="sv-SE" sz="4000" b="1" dirty="0" err="1">
                <a:solidFill>
                  <a:srgbClr val="005E93"/>
                </a:solidFill>
                <a:latin typeface="Calibri" panose="020F0502020204030204" pitchFamily="34" charset="0"/>
                <a:cs typeface="Times New Roman" panose="02020603050405020304" pitchFamily="18" charset="0"/>
              </a:rPr>
              <a:t>Good</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practice</a:t>
            </a:r>
            <a:r>
              <a:rPr lang="sv-SE" sz="4000" b="1" dirty="0">
                <a:solidFill>
                  <a:srgbClr val="005E93"/>
                </a:solidFill>
                <a:latin typeface="Calibri" panose="020F0502020204030204" pitchFamily="34" charset="0"/>
                <a:cs typeface="Times New Roman" panose="02020603050405020304" pitchFamily="18" charset="0"/>
              </a:rPr>
              <a:t> for </a:t>
            </a:r>
            <a:r>
              <a:rPr lang="sv-SE" sz="4000" b="1" dirty="0" err="1">
                <a:solidFill>
                  <a:srgbClr val="005E93"/>
                </a:solidFill>
                <a:latin typeface="Calibri" panose="020F0502020204030204" pitchFamily="34" charset="0"/>
                <a:cs typeface="Times New Roman" panose="02020603050405020304" pitchFamily="18" charset="0"/>
              </a:rPr>
              <a:t>victim</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safety</a:t>
            </a:r>
            <a:endParaRPr lang="en-US" sz="4000" dirty="0"/>
          </a:p>
        </p:txBody>
      </p:sp>
      <p:sp>
        <p:nvSpPr>
          <p:cNvPr id="3" name="Segnaposto contenuto 2">
            <a:extLst>
              <a:ext uri="{FF2B5EF4-FFF2-40B4-BE49-F238E27FC236}">
                <a16:creationId xmlns:a16="http://schemas.microsoft.com/office/drawing/2014/main" id="{E2ECB034-4C2C-E745-8EB0-BFA4F61DEF7B}"/>
              </a:ext>
            </a:extLst>
          </p:cNvPr>
          <p:cNvSpPr>
            <a:spLocks noGrp="1"/>
          </p:cNvSpPr>
          <p:nvPr>
            <p:ph idx="1"/>
          </p:nvPr>
        </p:nvSpPr>
        <p:spPr/>
        <p:txBody>
          <a:bodyPr>
            <a:normAutofit/>
          </a:bodyPr>
          <a:lstStyle/>
          <a:p>
            <a:r>
              <a:rPr lang="en-GB" sz="2400" dirty="0"/>
              <a:t>Make sure all information provided by a victim remains confidential and recognize the effects of violence</a:t>
            </a:r>
            <a:endParaRPr lang="it-IT" sz="2400" dirty="0"/>
          </a:p>
          <a:p>
            <a:r>
              <a:rPr lang="en-GB" sz="2400" dirty="0"/>
              <a:t>Beware of expectations that women may have about perpetrators’ change and impact on their decision to leave</a:t>
            </a:r>
            <a:endParaRPr lang="it-IT" sz="2400" dirty="0"/>
          </a:p>
          <a:p>
            <a:r>
              <a:rPr lang="en-GB" sz="2400" dirty="0"/>
              <a:t>Avoid any form of couple counselling, therapy or mediation</a:t>
            </a:r>
          </a:p>
          <a:p>
            <a:r>
              <a:rPr lang="en-GB" sz="2400" dirty="0"/>
              <a:t>Beware of the manipulation perpetrators often pose on service providers </a:t>
            </a:r>
          </a:p>
          <a:p>
            <a:r>
              <a:rPr lang="en-US" altLang="it-IT" sz="2400" dirty="0">
                <a:solidFill>
                  <a:srgbClr val="000000"/>
                </a:solidFill>
              </a:rPr>
              <a:t>Make sure the men is held accountable for his violence and avoid any form of victim blaming.</a:t>
            </a:r>
          </a:p>
          <a:p>
            <a:r>
              <a:rPr lang="en-US" altLang="it-IT" sz="2400" dirty="0">
                <a:solidFill>
                  <a:srgbClr val="000000"/>
                </a:solidFill>
              </a:rPr>
              <a:t>Provide support of specialized support services for victims for risk assessment, empowerment and safety planning</a:t>
            </a:r>
          </a:p>
          <a:p>
            <a:endParaRPr lang="en-US" altLang="it-IT" dirty="0">
              <a:solidFill>
                <a:srgbClr val="000000"/>
              </a:solidFill>
              <a:latin typeface="Constantia" panose="02030602050306030303" pitchFamily="18" charset="0"/>
            </a:endParaRPr>
          </a:p>
          <a:p>
            <a:endParaRPr lang="it-IT" dirty="0">
              <a:latin typeface="Constantia" panose="02030602050306030303" pitchFamily="18" charset="0"/>
            </a:endParaRPr>
          </a:p>
          <a:p>
            <a:endParaRPr lang="en-US" dirty="0"/>
          </a:p>
        </p:txBody>
      </p:sp>
      <p:sp>
        <p:nvSpPr>
          <p:cNvPr id="4" name="Segnaposto numero diapositiva 3">
            <a:extLst>
              <a:ext uri="{FF2B5EF4-FFF2-40B4-BE49-F238E27FC236}">
                <a16:creationId xmlns:a16="http://schemas.microsoft.com/office/drawing/2014/main" id="{2A26289D-43A5-9A40-A020-2C2001639F7E}"/>
              </a:ext>
            </a:extLst>
          </p:cNvPr>
          <p:cNvSpPr>
            <a:spLocks noGrp="1"/>
          </p:cNvSpPr>
          <p:nvPr>
            <p:ph type="sldNum" sz="quarter" idx="12"/>
          </p:nvPr>
        </p:nvSpPr>
        <p:spPr/>
        <p:txBody>
          <a:bodyPr/>
          <a:lstStyle/>
          <a:p>
            <a:fld id="{B4F2D5C7-84DD-494F-97B2-3494FDEA814F}" type="slidenum">
              <a:rPr lang="sv-SE" smtClean="0"/>
              <a:pPr/>
              <a:t>10</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122730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descr="man_niceguy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618" y="1701425"/>
            <a:ext cx="6309406" cy="4203642"/>
          </a:xfrm>
          <a:prstGeom prst="rect">
            <a:avLst/>
          </a:prstGeom>
        </p:spPr>
      </p:pic>
      <p:pic>
        <p:nvPicPr>
          <p:cNvPr id="6" name="Bild 5" descr="man_aggressive_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9" y="1704659"/>
            <a:ext cx="6240617" cy="4165612"/>
          </a:xfrm>
          <a:prstGeom prst="rect">
            <a:avLst/>
          </a:prstGeom>
        </p:spPr>
      </p:pic>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982818" y="-9157"/>
            <a:ext cx="10370981" cy="1325563"/>
          </a:xfrm>
        </p:spPr>
        <p:txBody>
          <a:bodyPr>
            <a:normAutofit/>
          </a:bodyPr>
          <a:lstStyle/>
          <a:p>
            <a:r>
              <a:rPr lang="sv-SE" sz="4800" b="1" dirty="0" err="1">
                <a:solidFill>
                  <a:srgbClr val="005E93"/>
                </a:solidFill>
                <a:latin typeface="Calibri" panose="020F0502020204030204" pitchFamily="34" charset="0"/>
                <a:cs typeface="Times New Roman" panose="02020603050405020304" pitchFamily="18" charset="0"/>
              </a:rPr>
              <a:t>Who</a:t>
            </a:r>
            <a:r>
              <a:rPr lang="sv-SE" sz="4800" b="1" dirty="0">
                <a:solidFill>
                  <a:srgbClr val="005E93"/>
                </a:solidFill>
                <a:latin typeface="Calibri" panose="020F0502020204030204" pitchFamily="34" charset="0"/>
                <a:cs typeface="Times New Roman" panose="02020603050405020304" pitchFamily="18" charset="0"/>
              </a:rPr>
              <a:t> </a:t>
            </a:r>
            <a:r>
              <a:rPr lang="sv-SE" sz="4800" b="1" dirty="0" err="1">
                <a:solidFill>
                  <a:srgbClr val="005E93"/>
                </a:solidFill>
                <a:latin typeface="Calibri" panose="020F0502020204030204" pitchFamily="34" charset="0"/>
                <a:cs typeface="Times New Roman" panose="02020603050405020304" pitchFamily="18" charset="0"/>
              </a:rPr>
              <a:t>commits</a:t>
            </a:r>
            <a:r>
              <a:rPr lang="sv-SE" sz="4800" b="1" dirty="0">
                <a:solidFill>
                  <a:srgbClr val="005E93"/>
                </a:solidFill>
                <a:latin typeface="Calibri" panose="020F0502020204030204" pitchFamily="34" charset="0"/>
                <a:cs typeface="Times New Roman" panose="02020603050405020304" pitchFamily="18" charset="0"/>
              </a:rPr>
              <a:t> </a:t>
            </a:r>
            <a:r>
              <a:rPr lang="sv-SE" sz="4800" b="1" dirty="0" err="1">
                <a:solidFill>
                  <a:srgbClr val="005E93"/>
                </a:solidFill>
                <a:latin typeface="Calibri" panose="020F0502020204030204" pitchFamily="34" charset="0"/>
                <a:cs typeface="Times New Roman" panose="02020603050405020304" pitchFamily="18" charset="0"/>
              </a:rPr>
              <a:t>violence</a:t>
            </a:r>
            <a:r>
              <a:rPr lang="sv-SE" sz="4800" b="1" dirty="0">
                <a:solidFill>
                  <a:srgbClr val="005E93"/>
                </a:solidFill>
                <a:latin typeface="Calibri" panose="020F0502020204030204" pitchFamily="34" charset="0"/>
                <a:cs typeface="Times New Roman" panose="02020603050405020304" pitchFamily="18" charset="0"/>
              </a:rPr>
              <a:t>?</a:t>
            </a:r>
          </a:p>
        </p:txBody>
      </p:sp>
      <p:pic>
        <p:nvPicPr>
          <p:cNvPr id="5" name="Bild 4" descr="logo_engage_gradient_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41BC5B28-222A-0842-B7AE-357EE3A634F3}"/>
              </a:ext>
            </a:extLst>
          </p:cNvPr>
          <p:cNvSpPr>
            <a:spLocks noGrp="1"/>
          </p:cNvSpPr>
          <p:nvPr>
            <p:ph type="sldNum" sz="quarter" idx="12"/>
          </p:nvPr>
        </p:nvSpPr>
        <p:spPr/>
        <p:txBody>
          <a:bodyPr/>
          <a:lstStyle/>
          <a:p>
            <a:fld id="{B4F2D5C7-84DD-494F-97B2-3494FDEA814F}" type="slidenum">
              <a:rPr lang="sv-SE" smtClean="0"/>
              <a:pPr/>
              <a:t>11</a:t>
            </a:fld>
            <a:endParaRPr lang="sv-SE"/>
          </a:p>
        </p:txBody>
      </p:sp>
    </p:spTree>
    <p:extLst>
      <p:ext uri="{BB962C8B-B14F-4D97-AF65-F5344CB8AC3E}">
        <p14:creationId xmlns:p14="http://schemas.microsoft.com/office/powerpoint/2010/main" val="18131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982818" y="-9157"/>
            <a:ext cx="10370981" cy="1325563"/>
          </a:xfrm>
        </p:spPr>
        <p:txBody>
          <a:bodyPr>
            <a:normAutofit/>
          </a:bodyPr>
          <a:lstStyle/>
          <a:p>
            <a:r>
              <a:rPr lang="sv-SE" sz="4800" b="1" dirty="0" err="1">
                <a:solidFill>
                  <a:srgbClr val="005E93"/>
                </a:solidFill>
                <a:latin typeface="Calibri" panose="020F0502020204030204" pitchFamily="34" charset="0"/>
                <a:cs typeface="Times New Roman" panose="02020603050405020304" pitchFamily="18" charset="0"/>
              </a:rPr>
              <a:t>Who</a:t>
            </a:r>
            <a:r>
              <a:rPr lang="sv-SE" sz="4800" b="1" dirty="0">
                <a:solidFill>
                  <a:srgbClr val="005E93"/>
                </a:solidFill>
                <a:latin typeface="Calibri" panose="020F0502020204030204" pitchFamily="34" charset="0"/>
                <a:cs typeface="Times New Roman" panose="02020603050405020304" pitchFamily="18" charset="0"/>
              </a:rPr>
              <a:t> </a:t>
            </a:r>
            <a:r>
              <a:rPr lang="sv-SE" sz="4800" b="1" dirty="0" err="1">
                <a:solidFill>
                  <a:srgbClr val="005E93"/>
                </a:solidFill>
                <a:latin typeface="Calibri" panose="020F0502020204030204" pitchFamily="34" charset="0"/>
                <a:cs typeface="Times New Roman" panose="02020603050405020304" pitchFamily="18" charset="0"/>
              </a:rPr>
              <a:t>commits</a:t>
            </a:r>
            <a:r>
              <a:rPr lang="sv-SE" sz="4800" b="1" dirty="0">
                <a:solidFill>
                  <a:srgbClr val="005E93"/>
                </a:solidFill>
                <a:latin typeface="Calibri" panose="020F0502020204030204" pitchFamily="34" charset="0"/>
                <a:cs typeface="Times New Roman" panose="02020603050405020304" pitchFamily="18" charset="0"/>
              </a:rPr>
              <a:t> </a:t>
            </a:r>
            <a:r>
              <a:rPr lang="sv-SE" sz="4800" b="1" dirty="0" err="1">
                <a:solidFill>
                  <a:srgbClr val="005E93"/>
                </a:solidFill>
                <a:latin typeface="Calibri" panose="020F0502020204030204" pitchFamily="34" charset="0"/>
                <a:cs typeface="Times New Roman" panose="02020603050405020304" pitchFamily="18" charset="0"/>
              </a:rPr>
              <a:t>violence</a:t>
            </a:r>
            <a:r>
              <a:rPr lang="sv-SE" sz="4800" b="1" dirty="0">
                <a:solidFill>
                  <a:srgbClr val="005E93"/>
                </a:solidFill>
                <a:latin typeface="Calibri" panose="020F0502020204030204" pitchFamily="34"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F158F58-0833-DB42-AC45-ECF7F1E034BD}"/>
              </a:ext>
            </a:extLst>
          </p:cNvPr>
          <p:cNvSpPr>
            <a:spLocks noGrp="1"/>
          </p:cNvSpPr>
          <p:nvPr>
            <p:ph idx="1"/>
          </p:nvPr>
        </p:nvSpPr>
        <p:spPr>
          <a:xfrm>
            <a:off x="982818" y="1918003"/>
            <a:ext cx="10035702" cy="1005359"/>
          </a:xfrm>
        </p:spPr>
        <p:txBody>
          <a:bodyPr>
            <a:normAutofit/>
          </a:bodyPr>
          <a:lstStyle/>
          <a:p>
            <a:pPr marL="0" indent="0">
              <a:buNone/>
            </a:pPr>
            <a:r>
              <a:rPr lang="sv-SE" altLang="it-IT" sz="3200" b="1" dirty="0">
                <a:solidFill>
                  <a:srgbClr val="005E93"/>
                </a:solidFill>
              </a:rPr>
              <a:t>Video</a:t>
            </a:r>
            <a:r>
              <a:rPr lang="sv-SE" altLang="it-IT" sz="3200" dirty="0"/>
              <a:t> of a man’s recognition of his violent behaviour and its consequences on partner and children</a:t>
            </a:r>
            <a:endParaRPr lang="en-US" sz="3200" dirty="0">
              <a:solidFill>
                <a:srgbClr val="005E93"/>
              </a:solidFill>
            </a:endParaRPr>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8" name="Content Placeholder 2">
            <a:extLst>
              <a:ext uri="{FF2B5EF4-FFF2-40B4-BE49-F238E27FC236}">
                <a16:creationId xmlns:a16="http://schemas.microsoft.com/office/drawing/2014/main" id="{AF158F58-0833-DB42-AC45-ECF7F1E034BD}"/>
              </a:ext>
            </a:extLst>
          </p:cNvPr>
          <p:cNvSpPr txBox="1">
            <a:spLocks/>
          </p:cNvSpPr>
          <p:nvPr/>
        </p:nvSpPr>
        <p:spPr>
          <a:xfrm>
            <a:off x="982818" y="3575304"/>
            <a:ext cx="10370982" cy="1105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360000">
              <a:buNone/>
            </a:pPr>
            <a:r>
              <a:rPr lang="en-GB" sz="2400" dirty="0">
                <a:sym typeface="Wingdings" pitchFamily="2" charset="2"/>
              </a:rPr>
              <a:t> </a:t>
            </a:r>
            <a:r>
              <a:rPr lang="en-US" altLang="it-IT" sz="2400" dirty="0"/>
              <a:t>Example Italy: </a:t>
            </a:r>
            <a:r>
              <a:rPr lang="en-US" sz="2400" dirty="0">
                <a:solidFill>
                  <a:srgbClr val="005E93"/>
                </a:solidFill>
                <a:hlinkClick r:id="rId3"/>
              </a:rPr>
              <a:t>https://video.corriere.it/abbiamo-picchiato-nostre-compagne-oggi-siamo-cura-centro-uomini-violenti/51ab39b6-efc5-11e8-bbf1-7b061d972f8e</a:t>
            </a:r>
            <a:endParaRPr lang="en-US" sz="2400" dirty="0">
              <a:solidFill>
                <a:srgbClr val="005E93"/>
              </a:solidFill>
            </a:endParaRPr>
          </a:p>
        </p:txBody>
      </p:sp>
      <p:sp>
        <p:nvSpPr>
          <p:cNvPr id="4" name="Slide Number Placeholder 3">
            <a:extLst>
              <a:ext uri="{FF2B5EF4-FFF2-40B4-BE49-F238E27FC236}">
                <a16:creationId xmlns:a16="http://schemas.microsoft.com/office/drawing/2014/main" id="{41BC5B28-222A-0842-B7AE-357EE3A634F3}"/>
              </a:ext>
            </a:extLst>
          </p:cNvPr>
          <p:cNvSpPr>
            <a:spLocks noGrp="1"/>
          </p:cNvSpPr>
          <p:nvPr>
            <p:ph type="sldNum" sz="quarter" idx="12"/>
          </p:nvPr>
        </p:nvSpPr>
        <p:spPr/>
        <p:txBody>
          <a:bodyPr/>
          <a:lstStyle/>
          <a:p>
            <a:fld id="{B4F2D5C7-84DD-494F-97B2-3494FDEA814F}" type="slidenum">
              <a:rPr lang="sv-SE" smtClean="0"/>
              <a:pPr/>
              <a:t>12</a:t>
            </a:fld>
            <a:endParaRPr lang="sv-SE"/>
          </a:p>
        </p:txBody>
      </p:sp>
    </p:spTree>
    <p:extLst>
      <p:ext uri="{BB962C8B-B14F-4D97-AF65-F5344CB8AC3E}">
        <p14:creationId xmlns:p14="http://schemas.microsoft.com/office/powerpoint/2010/main" val="181311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702129" y="252413"/>
            <a:ext cx="10651670" cy="1509136"/>
          </a:xfrm>
        </p:spPr>
        <p:txBody>
          <a:bodyPr>
            <a:normAutofit fontScale="90000"/>
          </a:bodyPr>
          <a:lstStyle/>
          <a:p>
            <a:r>
              <a:rPr lang="sv-SE" b="1" dirty="0">
                <a:solidFill>
                  <a:srgbClr val="005E93"/>
                </a:solidFill>
                <a:latin typeface="Calibri" panose="020F0502020204030204" pitchFamily="34" charset="0"/>
                <a:cs typeface="Times New Roman" panose="02020603050405020304" pitchFamily="18" charset="0"/>
              </a:rPr>
              <a:t>Ideas and beliefs about</a:t>
            </a:r>
            <a:br>
              <a:rPr lang="sv-SE" b="1" dirty="0">
                <a:solidFill>
                  <a:srgbClr val="005E93"/>
                </a:solidFill>
                <a:latin typeface="Calibri" panose="020F0502020204030204" pitchFamily="34" charset="0"/>
                <a:cs typeface="Times New Roman" panose="02020603050405020304" pitchFamily="18" charset="0"/>
              </a:rPr>
            </a:br>
            <a:r>
              <a:rPr lang="sv-SE" b="1" dirty="0">
                <a:solidFill>
                  <a:srgbClr val="005E93"/>
                </a:solidFill>
                <a:latin typeface="Calibri" panose="020F0502020204030204" pitchFamily="34" charset="0"/>
                <a:cs typeface="Times New Roman" panose="02020603050405020304" pitchFamily="18" charset="0"/>
              </a:rPr>
              <a:t>men who use violence and abuse</a:t>
            </a:r>
            <a:br>
              <a:rPr lang="sv-SE" sz="4800" b="1" dirty="0">
                <a:solidFill>
                  <a:srgbClr val="005E93"/>
                </a:solidFill>
                <a:latin typeface="Calibri" panose="020F0502020204030204" pitchFamily="34" charset="0"/>
                <a:cs typeface="Times New Roman" panose="02020603050405020304" pitchFamily="18" charset="0"/>
              </a:rPr>
            </a:br>
            <a:endParaRPr lang="sv-SE" sz="4800" b="1" dirty="0">
              <a:solidFill>
                <a:srgbClr val="005E93"/>
              </a:solidFill>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158F58-0833-DB42-AC45-ECF7F1E034BD}"/>
              </a:ext>
            </a:extLst>
          </p:cNvPr>
          <p:cNvSpPr>
            <a:spLocks noGrp="1"/>
          </p:cNvSpPr>
          <p:nvPr>
            <p:ph idx="1"/>
          </p:nvPr>
        </p:nvSpPr>
        <p:spPr/>
        <p:txBody>
          <a:bodyPr/>
          <a:lstStyle/>
          <a:p>
            <a:pPr marL="0" indent="0">
              <a:buNone/>
            </a:pPr>
            <a:r>
              <a:rPr lang="en-US" altLang="it-IT" sz="2400" dirty="0"/>
              <a:t>Our ideas and beliefs about domestic violence and about perpetrators can influence our ability to give adequate responses to service users </a:t>
            </a:r>
          </a:p>
          <a:p>
            <a:pPr marL="0" indent="0">
              <a:buNone/>
            </a:pPr>
            <a:r>
              <a:rPr lang="en-US" altLang="it-IT" sz="2400" dirty="0"/>
              <a:t>Some of the most frequent myths on perpetrators are:</a:t>
            </a:r>
          </a:p>
          <a:p>
            <a:pPr marL="0" indent="0">
              <a:buNone/>
            </a:pPr>
            <a:endParaRPr lang="en-US" altLang="it-IT" sz="2400" dirty="0"/>
          </a:p>
          <a:p>
            <a:pPr marL="0" indent="0">
              <a:buNone/>
            </a:pPr>
            <a:endParaRPr lang="en-US" altLang="it-IT" sz="2400" dirty="0"/>
          </a:p>
          <a:p>
            <a:r>
              <a:rPr lang="en-US" sz="2400" dirty="0"/>
              <a:t>Violent men will never change</a:t>
            </a:r>
            <a:endParaRPr lang="it-IT" altLang="it-IT" sz="2400" dirty="0"/>
          </a:p>
          <a:p>
            <a:r>
              <a:rPr lang="en-US" sz="2400" dirty="0"/>
              <a:t>Men are only violent because of alcohol/substance use </a:t>
            </a:r>
            <a:r>
              <a:rPr lang="en-US" sz="2400"/>
              <a:t>or </a:t>
            </a:r>
            <a:br>
              <a:rPr lang="en-US" sz="2400"/>
            </a:br>
            <a:r>
              <a:rPr lang="en-US" sz="2400"/>
              <a:t>a </a:t>
            </a:r>
            <a:r>
              <a:rPr lang="en-US" sz="2400" dirty="0"/>
              <a:t>mental health problem</a:t>
            </a:r>
          </a:p>
          <a:p>
            <a:r>
              <a:rPr lang="en-US" sz="2400" dirty="0"/>
              <a:t>Perpetrators as good / bad fathers</a:t>
            </a:r>
          </a:p>
          <a:p>
            <a:r>
              <a:rPr lang="en-US" sz="2400" dirty="0"/>
              <a:t>All perpetrators were abused or witnessed domestic violence as children</a:t>
            </a:r>
          </a:p>
          <a:p>
            <a:endParaRPr lang="en-US" altLang="it-IT" dirty="0"/>
          </a:p>
          <a:p>
            <a:pPr marL="0" indent="0">
              <a:buNone/>
            </a:pPr>
            <a:endParaRPr lang="sv-SE" altLang="it-IT" dirty="0"/>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BEFE5480-90AF-3449-9CBA-7D9B83262485}"/>
              </a:ext>
            </a:extLst>
          </p:cNvPr>
          <p:cNvSpPr>
            <a:spLocks noGrp="1"/>
          </p:cNvSpPr>
          <p:nvPr>
            <p:ph type="sldNum" sz="quarter" idx="12"/>
          </p:nvPr>
        </p:nvSpPr>
        <p:spPr/>
        <p:txBody>
          <a:bodyPr/>
          <a:lstStyle/>
          <a:p>
            <a:fld id="{B4F2D5C7-84DD-494F-97B2-3494FDEA814F}" type="slidenum">
              <a:rPr lang="sv-SE" smtClean="0"/>
              <a:pPr/>
              <a:t>13</a:t>
            </a:fld>
            <a:endParaRPr lang="sv-SE"/>
          </a:p>
        </p:txBody>
      </p:sp>
      <p:sp>
        <p:nvSpPr>
          <p:cNvPr id="6" name="Freccia in giù 4">
            <a:extLst>
              <a:ext uri="{FF2B5EF4-FFF2-40B4-BE49-F238E27FC236}">
                <a16:creationId xmlns:a16="http://schemas.microsoft.com/office/drawing/2014/main" id="{FD937283-B934-F248-B59A-EAA24A38EBDA}"/>
              </a:ext>
            </a:extLst>
          </p:cNvPr>
          <p:cNvSpPr>
            <a:spLocks noChangeArrowheads="1"/>
          </p:cNvSpPr>
          <p:nvPr/>
        </p:nvSpPr>
        <p:spPr bwMode="auto">
          <a:xfrm>
            <a:off x="5845174" y="3292983"/>
            <a:ext cx="501650" cy="428625"/>
          </a:xfrm>
          <a:prstGeom prst="downArrow">
            <a:avLst>
              <a:gd name="adj1" fmla="val 50000"/>
              <a:gd name="adj2" fmla="val 50000"/>
            </a:avLst>
          </a:prstGeom>
          <a:solidFill>
            <a:schemeClr val="accent1"/>
          </a:solidFill>
          <a:ln w="25400" algn="ctr">
            <a:solidFill>
              <a:srgbClr val="385D8A"/>
            </a:solidFill>
            <a:miter lim="800000"/>
            <a:headEnd/>
            <a:tailEnd/>
          </a:ln>
        </p:spPr>
        <p:txBody>
          <a:bodyPr anchor="ctr"/>
          <a:lstStyle/>
          <a:p>
            <a:pPr algn="ctr">
              <a:defRPr/>
            </a:pPr>
            <a:endParaRPr lang="it-IT">
              <a:solidFill>
                <a:schemeClr val="lt1"/>
              </a:solidFill>
            </a:endParaRPr>
          </a:p>
        </p:txBody>
      </p:sp>
    </p:spTree>
    <p:extLst>
      <p:ext uri="{BB962C8B-B14F-4D97-AF65-F5344CB8AC3E}">
        <p14:creationId xmlns:p14="http://schemas.microsoft.com/office/powerpoint/2010/main" val="180101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916558" y="365125"/>
            <a:ext cx="10515600" cy="1325563"/>
          </a:xfrm>
        </p:spPr>
        <p:txBody>
          <a:bodyPr>
            <a:normAutofit/>
          </a:bodyPr>
          <a:lstStyle/>
          <a:p>
            <a:r>
              <a:rPr lang="sv-SE" sz="4000" b="1" dirty="0" err="1">
                <a:solidFill>
                  <a:srgbClr val="005E93"/>
                </a:solidFill>
                <a:latin typeface="Calibri" panose="020F0502020204030204" pitchFamily="34" charset="0"/>
                <a:cs typeface="Times New Roman" panose="02020603050405020304" pitchFamily="18" charset="0"/>
              </a:rPr>
              <a:t>What</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we</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know</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about</a:t>
            </a:r>
            <a:r>
              <a:rPr lang="sv-SE" sz="4000" b="1" dirty="0">
                <a:solidFill>
                  <a:srgbClr val="005E93"/>
                </a:solidFill>
                <a:latin typeface="Calibri" panose="020F0502020204030204" pitchFamily="34" charset="0"/>
                <a:cs typeface="Times New Roman" panose="02020603050405020304" pitchFamily="18" charset="0"/>
              </a:rPr>
              <a:t> men </a:t>
            </a:r>
            <a:br>
              <a:rPr lang="sv-SE" sz="4000" b="1" dirty="0">
                <a:solidFill>
                  <a:srgbClr val="005E93"/>
                </a:solidFill>
                <a:latin typeface="Calibri" panose="020F0502020204030204" pitchFamily="34" charset="0"/>
                <a:cs typeface="Times New Roman" panose="02020603050405020304" pitchFamily="18" charset="0"/>
              </a:rPr>
            </a:br>
            <a:r>
              <a:rPr lang="sv-SE" sz="4000" b="1" dirty="0" err="1">
                <a:solidFill>
                  <a:srgbClr val="005E93"/>
                </a:solidFill>
                <a:latin typeface="Calibri" panose="020F0502020204030204" pitchFamily="34" charset="0"/>
                <a:cs typeface="Times New Roman" panose="02020603050405020304" pitchFamily="18" charset="0"/>
              </a:rPr>
              <a:t>who</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use</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violent</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behaviour</a:t>
            </a:r>
            <a:r>
              <a:rPr lang="sv-SE" sz="4000" b="1" dirty="0">
                <a:solidFill>
                  <a:srgbClr val="005E93"/>
                </a:solidFill>
                <a:latin typeface="Calibri" panose="020F0502020204030204" pitchFamily="34"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F158F58-0833-DB42-AC45-ECF7F1E034BD}"/>
              </a:ext>
            </a:extLst>
          </p:cNvPr>
          <p:cNvSpPr>
            <a:spLocks noGrp="1"/>
          </p:cNvSpPr>
          <p:nvPr>
            <p:ph idx="1"/>
          </p:nvPr>
        </p:nvSpPr>
        <p:spPr>
          <a:xfrm>
            <a:off x="838200" y="1935353"/>
            <a:ext cx="10515600" cy="4351338"/>
          </a:xfrm>
        </p:spPr>
        <p:txBody>
          <a:bodyPr>
            <a:normAutofit/>
          </a:bodyPr>
          <a:lstStyle/>
          <a:p>
            <a:r>
              <a:rPr lang="sv-SE" sz="2400" dirty="0"/>
              <a:t>No </a:t>
            </a:r>
            <a:r>
              <a:rPr lang="sv-SE" sz="2400" dirty="0" err="1"/>
              <a:t>single</a:t>
            </a:r>
            <a:r>
              <a:rPr lang="sv-SE" sz="2400" dirty="0"/>
              <a:t> </a:t>
            </a:r>
            <a:r>
              <a:rPr lang="sv-SE" sz="2400" dirty="0" err="1"/>
              <a:t>profile</a:t>
            </a:r>
            <a:r>
              <a:rPr lang="sv-SE" sz="2400" dirty="0"/>
              <a:t> </a:t>
            </a:r>
            <a:r>
              <a:rPr lang="sv-SE" sz="2400" dirty="0" err="1"/>
              <a:t>of</a:t>
            </a:r>
            <a:r>
              <a:rPr lang="sv-SE" sz="2400" dirty="0"/>
              <a:t> ’</a:t>
            </a:r>
            <a:r>
              <a:rPr lang="sv-SE" sz="2400" dirty="0" err="1"/>
              <a:t>violent</a:t>
            </a:r>
            <a:r>
              <a:rPr lang="sv-SE" sz="2400" dirty="0"/>
              <a:t> men’</a:t>
            </a:r>
            <a:endParaRPr lang="it-IT" altLang="it-IT" sz="2400" dirty="0"/>
          </a:p>
          <a:p>
            <a:r>
              <a:rPr lang="en-US" altLang="it-IT" sz="2400" dirty="0"/>
              <a:t>No single causal explanation (biological, psychological, relational, cultural, social)</a:t>
            </a:r>
          </a:p>
          <a:p>
            <a:r>
              <a:rPr lang="en-US" altLang="it-IT" sz="2400" dirty="0"/>
              <a:t>Violent behavior is due to a complex interplay of factors </a:t>
            </a:r>
          </a:p>
          <a:p>
            <a:r>
              <a:rPr lang="en-US" altLang="it-IT" sz="2400" dirty="0"/>
              <a:t>Traditional models of intervention (psychiatric, psychotherapeutic and psychosocial) are not sufficient to change or stop violent </a:t>
            </a:r>
            <a:r>
              <a:rPr lang="en-US" altLang="it-IT" sz="2400" dirty="0" err="1"/>
              <a:t>behaviour</a:t>
            </a:r>
            <a:endParaRPr lang="en-US" sz="2400" dirty="0"/>
          </a:p>
          <a:p>
            <a:r>
              <a:rPr lang="en-US" altLang="it-IT" sz="2400" dirty="0"/>
              <a:t>Men need to be made accountable for their </a:t>
            </a:r>
            <a:r>
              <a:rPr lang="en-US" altLang="it-IT" sz="2400" dirty="0" err="1"/>
              <a:t>behaviour</a:t>
            </a:r>
            <a:r>
              <a:rPr lang="en-US" altLang="it-IT" sz="2400" dirty="0"/>
              <a:t> through a coordinated community response</a:t>
            </a:r>
            <a:endParaRPr lang="it-IT" altLang="it-IT" sz="2400" dirty="0"/>
          </a:p>
          <a:p>
            <a:endParaRPr lang="en-US" altLang="it-IT" dirty="0"/>
          </a:p>
          <a:p>
            <a:pPr marL="0" indent="0">
              <a:buNone/>
            </a:pPr>
            <a:endParaRPr lang="sv-SE" altLang="it-IT" dirty="0"/>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CC47D6D7-05E5-CD41-8303-5F649964B4B0}"/>
              </a:ext>
            </a:extLst>
          </p:cNvPr>
          <p:cNvSpPr>
            <a:spLocks noGrp="1"/>
          </p:cNvSpPr>
          <p:nvPr>
            <p:ph type="sldNum" sz="quarter" idx="12"/>
          </p:nvPr>
        </p:nvSpPr>
        <p:spPr/>
        <p:txBody>
          <a:bodyPr/>
          <a:lstStyle/>
          <a:p>
            <a:fld id="{B4F2D5C7-84DD-494F-97B2-3494FDEA814F}" type="slidenum">
              <a:rPr lang="sv-SE" smtClean="0"/>
              <a:pPr/>
              <a:t>14</a:t>
            </a:fld>
            <a:endParaRPr lang="sv-SE"/>
          </a:p>
        </p:txBody>
      </p:sp>
    </p:spTree>
    <p:extLst>
      <p:ext uri="{BB962C8B-B14F-4D97-AF65-F5344CB8AC3E}">
        <p14:creationId xmlns:p14="http://schemas.microsoft.com/office/powerpoint/2010/main" val="63194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pic>
        <p:nvPicPr>
          <p:cNvPr id="3" name="Bild 2" descr="engage_posi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332" y="0"/>
            <a:ext cx="6724372" cy="6858000"/>
          </a:xfrm>
          <a:prstGeom prst="rect">
            <a:avLst/>
          </a:prstGeom>
        </p:spPr>
      </p:pic>
      <p:sp>
        <p:nvSpPr>
          <p:cNvPr id="2" name="Slide Number Placeholder 1">
            <a:extLst>
              <a:ext uri="{FF2B5EF4-FFF2-40B4-BE49-F238E27FC236}">
                <a16:creationId xmlns:a16="http://schemas.microsoft.com/office/drawing/2014/main" id="{BE7550F7-E3C8-F24C-9EAC-5298869C96D4}"/>
              </a:ext>
            </a:extLst>
          </p:cNvPr>
          <p:cNvSpPr>
            <a:spLocks noGrp="1"/>
          </p:cNvSpPr>
          <p:nvPr>
            <p:ph type="sldNum" sz="quarter" idx="12"/>
          </p:nvPr>
        </p:nvSpPr>
        <p:spPr/>
        <p:txBody>
          <a:bodyPr/>
          <a:lstStyle/>
          <a:p>
            <a:fld id="{B4F2D5C7-84DD-494F-97B2-3494FDEA814F}" type="slidenum">
              <a:rPr lang="sv-SE" smtClean="0"/>
              <a:pPr/>
              <a:t>15</a:t>
            </a:fld>
            <a:endParaRPr lang="sv-SE"/>
          </a:p>
        </p:txBody>
      </p:sp>
    </p:spTree>
    <p:extLst>
      <p:ext uri="{BB962C8B-B14F-4D97-AF65-F5344CB8AC3E}">
        <p14:creationId xmlns:p14="http://schemas.microsoft.com/office/powerpoint/2010/main" val="132424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engage_step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3810"/>
            <a:ext cx="4575398" cy="3711769"/>
          </a:xfrm>
          <a:prstGeom prst="rect">
            <a:avLst/>
          </a:prstGeom>
        </p:spPr>
      </p:pic>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3927034" y="1858657"/>
            <a:ext cx="6523324" cy="3143213"/>
          </a:xfrm>
        </p:spPr>
        <p:txBody>
          <a:bodyPr>
            <a:noAutofit/>
          </a:bodyPr>
          <a:lstStyle/>
          <a:p>
            <a:br>
              <a:rPr lang="en-GB" sz="4800" b="1" dirty="0">
                <a:solidFill>
                  <a:srgbClr val="005E93"/>
                </a:solidFill>
                <a:latin typeface="Calibri" panose="020F0502020204030204" pitchFamily="34" charset="0"/>
                <a:cs typeface="Times New Roman" panose="02020603050405020304" pitchFamily="18" charset="0"/>
              </a:rPr>
            </a:br>
            <a:r>
              <a:rPr lang="en-GB" sz="4800" b="1" u="sng" dirty="0">
                <a:solidFill>
                  <a:srgbClr val="005E93"/>
                </a:solidFill>
                <a:latin typeface="Calibri" panose="020F0502020204030204" pitchFamily="34" charset="0"/>
                <a:cs typeface="Times New Roman" panose="02020603050405020304" pitchFamily="18" charset="0"/>
              </a:rPr>
              <a:t>Step 1: Identifying</a:t>
            </a:r>
            <a:r>
              <a:rPr lang="en-GB" sz="4800" b="1" dirty="0">
                <a:solidFill>
                  <a:srgbClr val="005E93"/>
                </a:solidFill>
                <a:latin typeface="Calibri" panose="020F0502020204030204" pitchFamily="34" charset="0"/>
                <a:cs typeface="Times New Roman" panose="02020603050405020304" pitchFamily="18" charset="0"/>
              </a:rPr>
              <a:t> domestic violence and abuse in men – signs and indicators</a:t>
            </a:r>
            <a:br>
              <a:rPr lang="sv-SE" sz="4800" dirty="0">
                <a:solidFill>
                  <a:srgbClr val="005E93"/>
                </a:solidFill>
              </a:rPr>
            </a:br>
            <a:endParaRPr lang="sv-SE" sz="4800" b="1" dirty="0">
              <a:solidFill>
                <a:srgbClr val="005E93"/>
              </a:solidFill>
              <a:latin typeface="Calibri" panose="020F0502020204030204" pitchFamily="34" charset="0"/>
              <a:cs typeface="Times New Roman" panose="02020603050405020304" pitchFamily="18" charset="0"/>
            </a:endParaRPr>
          </a:p>
        </p:txBody>
      </p:sp>
      <p:pic>
        <p:nvPicPr>
          <p:cNvPr id="5" name="Bild 4" descr="logo_engage_gradient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3" name="Slide Number Placeholder 2">
            <a:extLst>
              <a:ext uri="{FF2B5EF4-FFF2-40B4-BE49-F238E27FC236}">
                <a16:creationId xmlns:a16="http://schemas.microsoft.com/office/drawing/2014/main" id="{C10558FA-4366-DA4B-9D3D-EA118EBD0970}"/>
              </a:ext>
            </a:extLst>
          </p:cNvPr>
          <p:cNvSpPr>
            <a:spLocks noGrp="1"/>
          </p:cNvSpPr>
          <p:nvPr>
            <p:ph type="sldNum" sz="quarter" idx="12"/>
          </p:nvPr>
        </p:nvSpPr>
        <p:spPr/>
        <p:txBody>
          <a:bodyPr/>
          <a:lstStyle/>
          <a:p>
            <a:fld id="{B4F2D5C7-84DD-494F-97B2-3494FDEA814F}" type="slidenum">
              <a:rPr lang="sv-SE" smtClean="0"/>
              <a:pPr/>
              <a:t>16</a:t>
            </a:fld>
            <a:endParaRPr lang="sv-SE"/>
          </a:p>
        </p:txBody>
      </p:sp>
    </p:spTree>
    <p:extLst>
      <p:ext uri="{BB962C8B-B14F-4D97-AF65-F5344CB8AC3E}">
        <p14:creationId xmlns:p14="http://schemas.microsoft.com/office/powerpoint/2010/main" val="284783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6EE79C-6F99-BC4D-B57F-9190F8203B5C}"/>
              </a:ext>
            </a:extLst>
          </p:cNvPr>
          <p:cNvSpPr>
            <a:spLocks noGrp="1"/>
          </p:cNvSpPr>
          <p:nvPr>
            <p:ph type="title"/>
          </p:nvPr>
        </p:nvSpPr>
        <p:spPr/>
        <p:txBody>
          <a:bodyPr>
            <a:normAutofit/>
          </a:bodyPr>
          <a:lstStyle/>
          <a:p>
            <a:r>
              <a:rPr lang="sv-SE" sz="4000" b="1" dirty="0">
                <a:solidFill>
                  <a:srgbClr val="005E93"/>
                </a:solidFill>
                <a:latin typeface="Calibri" panose="020F0502020204030204" pitchFamily="34" charset="0"/>
                <a:cs typeface="Times New Roman" panose="02020603050405020304" pitchFamily="18" charset="0"/>
              </a:rPr>
              <a:t>How does the man present to services?</a:t>
            </a:r>
            <a:endParaRPr lang="en-US" sz="4000" dirty="0"/>
          </a:p>
        </p:txBody>
      </p:sp>
      <p:sp>
        <p:nvSpPr>
          <p:cNvPr id="3" name="Segnaposto contenuto 2">
            <a:extLst>
              <a:ext uri="{FF2B5EF4-FFF2-40B4-BE49-F238E27FC236}">
                <a16:creationId xmlns:a16="http://schemas.microsoft.com/office/drawing/2014/main" id="{FC015113-7D36-B540-BD0D-01FC74863EB9}"/>
              </a:ext>
            </a:extLst>
          </p:cNvPr>
          <p:cNvSpPr>
            <a:spLocks noGrp="1"/>
          </p:cNvSpPr>
          <p:nvPr>
            <p:ph idx="1"/>
          </p:nvPr>
        </p:nvSpPr>
        <p:spPr/>
        <p:txBody>
          <a:bodyPr>
            <a:noAutofit/>
          </a:bodyPr>
          <a:lstStyle/>
          <a:p>
            <a:r>
              <a:rPr lang="en-US" sz="2400" dirty="0"/>
              <a:t>For </a:t>
            </a:r>
            <a:r>
              <a:rPr lang="en-US" sz="2400" b="1" dirty="0"/>
              <a:t>health related problems </a:t>
            </a:r>
            <a:r>
              <a:rPr lang="en-US" altLang="it-IT" sz="2400" dirty="0">
                <a:cs typeface="Arial" panose="020B0604020202020204" pitchFamily="34" charset="0"/>
              </a:rPr>
              <a:t>(psychological and / or psychiatric and relational problems, economic difficulties, use of substances, etc.) that mask the problem of domestic violence and abuse</a:t>
            </a:r>
          </a:p>
          <a:p>
            <a:r>
              <a:rPr lang="en-US" altLang="it-IT" sz="2400" b="1" dirty="0">
                <a:cs typeface="Arial" panose="020B0604020202020204" pitchFamily="34" charset="0"/>
              </a:rPr>
              <a:t>Following a crisis </a:t>
            </a:r>
            <a:r>
              <a:rPr lang="en-US" altLang="it-IT" sz="2400" dirty="0">
                <a:cs typeface="Arial" panose="020B0604020202020204" pitchFamily="34" charset="0"/>
              </a:rPr>
              <a:t>due to an assault or after an ultimatum of the partner, in these cases he will usually blame others for what happened</a:t>
            </a:r>
          </a:p>
          <a:p>
            <a:r>
              <a:rPr lang="en-GB" altLang="it-IT" sz="2400" b="1" dirty="0">
                <a:cs typeface="Arial" panose="020B0604020202020204" pitchFamily="34" charset="0"/>
              </a:rPr>
              <a:t>Accompanying the partner </a:t>
            </a:r>
            <a:r>
              <a:rPr lang="en-GB" altLang="it-IT" sz="2400" dirty="0">
                <a:cs typeface="Arial" panose="020B0604020202020204" pitchFamily="34" charset="0"/>
              </a:rPr>
              <a:t>(appointments, medical visits, etc.), appearing efficient and extremely attentive</a:t>
            </a:r>
          </a:p>
          <a:p>
            <a:r>
              <a:rPr lang="en-GB" sz="2400" dirty="0">
                <a:cs typeface="Arial" panose="020B0604020202020204" pitchFamily="34" charset="0"/>
              </a:rPr>
              <a:t>Because of issues related to </a:t>
            </a:r>
            <a:r>
              <a:rPr lang="en-GB" altLang="it-IT" sz="2400" b="1" dirty="0">
                <a:cs typeface="Arial" panose="020B0604020202020204" pitchFamily="34" charset="0"/>
              </a:rPr>
              <a:t>child care </a:t>
            </a:r>
            <a:r>
              <a:rPr lang="en-GB" altLang="it-IT" sz="2400" dirty="0">
                <a:cs typeface="Arial" panose="020B0604020202020204" pitchFamily="34" charset="0"/>
              </a:rPr>
              <a:t>(e.g.: mental health, measures regarding visitation rights, etc.)</a:t>
            </a:r>
            <a:endParaRPr lang="en-GB" sz="2400" dirty="0"/>
          </a:p>
        </p:txBody>
      </p:sp>
      <p:sp>
        <p:nvSpPr>
          <p:cNvPr id="4" name="Segnaposto numero diapositiva 3">
            <a:extLst>
              <a:ext uri="{FF2B5EF4-FFF2-40B4-BE49-F238E27FC236}">
                <a16:creationId xmlns:a16="http://schemas.microsoft.com/office/drawing/2014/main" id="{384C49D3-10B3-454A-84E5-89CF93A1C7ED}"/>
              </a:ext>
            </a:extLst>
          </p:cNvPr>
          <p:cNvSpPr>
            <a:spLocks noGrp="1"/>
          </p:cNvSpPr>
          <p:nvPr>
            <p:ph type="sldNum" sz="quarter" idx="12"/>
          </p:nvPr>
        </p:nvSpPr>
        <p:spPr/>
        <p:txBody>
          <a:bodyPr/>
          <a:lstStyle/>
          <a:p>
            <a:fld id="{B4F2D5C7-84DD-494F-97B2-3494FDEA814F}" type="slidenum">
              <a:rPr lang="sv-SE" smtClean="0"/>
              <a:pPr/>
              <a:t>17</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225855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E5E7E3-194B-3D46-9F04-62441CE0D6FC}"/>
              </a:ext>
            </a:extLst>
          </p:cNvPr>
          <p:cNvSpPr>
            <a:spLocks noGrp="1"/>
          </p:cNvSpPr>
          <p:nvPr>
            <p:ph type="title"/>
          </p:nvPr>
        </p:nvSpPr>
        <p:spPr/>
        <p:txBody>
          <a:bodyPr>
            <a:normAutofit/>
          </a:bodyPr>
          <a:lstStyle/>
          <a:p>
            <a:r>
              <a:rPr lang="sv-SE" sz="4000" b="1" dirty="0" err="1">
                <a:solidFill>
                  <a:srgbClr val="005E93"/>
                </a:solidFill>
                <a:latin typeface="Calibri" panose="020F0502020204030204" pitchFamily="34" charset="0"/>
                <a:cs typeface="Times New Roman" panose="02020603050405020304" pitchFamily="18" charset="0"/>
              </a:rPr>
              <a:t>Indicators</a:t>
            </a:r>
            <a:r>
              <a:rPr lang="sv-SE" sz="4000" b="1" dirty="0">
                <a:solidFill>
                  <a:srgbClr val="005E93"/>
                </a:solidFill>
                <a:latin typeface="Calibri" panose="020F0502020204030204" pitchFamily="34" charset="0"/>
                <a:cs typeface="Times New Roman" panose="02020603050405020304" pitchFamily="18" charset="0"/>
              </a:rPr>
              <a:t> in the </a:t>
            </a:r>
            <a:r>
              <a:rPr lang="sv-SE" sz="4000" b="1" dirty="0" err="1">
                <a:solidFill>
                  <a:srgbClr val="005E93"/>
                </a:solidFill>
                <a:latin typeface="Calibri" panose="020F0502020204030204" pitchFamily="34" charset="0"/>
                <a:cs typeface="Times New Roman" panose="02020603050405020304" pitchFamily="18" charset="0"/>
              </a:rPr>
              <a:t>man’s</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discourse</a:t>
            </a:r>
            <a:endParaRPr lang="en-US" sz="4000" dirty="0"/>
          </a:p>
        </p:txBody>
      </p:sp>
      <p:sp>
        <p:nvSpPr>
          <p:cNvPr id="3" name="Segnaposto contenuto 2">
            <a:extLst>
              <a:ext uri="{FF2B5EF4-FFF2-40B4-BE49-F238E27FC236}">
                <a16:creationId xmlns:a16="http://schemas.microsoft.com/office/drawing/2014/main" id="{32651B96-501C-6E4B-BBCA-9B7598A3FAAB}"/>
              </a:ext>
            </a:extLst>
          </p:cNvPr>
          <p:cNvSpPr>
            <a:spLocks noGrp="1"/>
          </p:cNvSpPr>
          <p:nvPr>
            <p:ph idx="1"/>
          </p:nvPr>
        </p:nvSpPr>
        <p:spPr/>
        <p:txBody>
          <a:bodyPr/>
          <a:lstStyle/>
          <a:p>
            <a:r>
              <a:rPr lang="en-GB" altLang="it-IT" sz="2400" dirty="0"/>
              <a:t>Talking about relational behaviours that constitute different types of violence or abuse (physical, sexual, emotional, economic) </a:t>
            </a:r>
            <a:endParaRPr lang="it-IT" altLang="it-IT" sz="2400" dirty="0"/>
          </a:p>
          <a:p>
            <a:r>
              <a:rPr lang="en-GB" altLang="it-IT" sz="2400" dirty="0"/>
              <a:t>Referring excessively jealous behaviour and control over the partner «who always has to tell him where she is»</a:t>
            </a:r>
            <a:endParaRPr lang="it-IT" altLang="it-IT" sz="2400" dirty="0"/>
          </a:p>
          <a:p>
            <a:r>
              <a:rPr lang="en-US" altLang="it-IT" sz="2400" dirty="0"/>
              <a:t>Sexist or misogynistic attitudes or comments (about the partner or women in general)</a:t>
            </a:r>
            <a:r>
              <a:rPr lang="it-IT" altLang="it-IT" sz="2400" dirty="0"/>
              <a:t> </a:t>
            </a:r>
          </a:p>
          <a:p>
            <a:r>
              <a:rPr lang="en-GB" altLang="it-IT" sz="2400" dirty="0"/>
              <a:t>Euphemisms that could indicate any of the above (e.g., “big fight” or “strong argument”, etc.)</a:t>
            </a:r>
            <a:endParaRPr lang="it-IT" altLang="it-IT" sz="2400" dirty="0"/>
          </a:p>
          <a:p>
            <a:endParaRPr lang="en-US" dirty="0"/>
          </a:p>
        </p:txBody>
      </p:sp>
      <p:sp>
        <p:nvSpPr>
          <p:cNvPr id="4" name="Segnaposto numero diapositiva 3">
            <a:extLst>
              <a:ext uri="{FF2B5EF4-FFF2-40B4-BE49-F238E27FC236}">
                <a16:creationId xmlns:a16="http://schemas.microsoft.com/office/drawing/2014/main" id="{C7024677-EE4F-9049-8253-3A8593F88C78}"/>
              </a:ext>
            </a:extLst>
          </p:cNvPr>
          <p:cNvSpPr>
            <a:spLocks noGrp="1"/>
          </p:cNvSpPr>
          <p:nvPr>
            <p:ph type="sldNum" sz="quarter" idx="12"/>
          </p:nvPr>
        </p:nvSpPr>
        <p:spPr/>
        <p:txBody>
          <a:bodyPr/>
          <a:lstStyle/>
          <a:p>
            <a:fld id="{B4F2D5C7-84DD-494F-97B2-3494FDEA814F}" type="slidenum">
              <a:rPr lang="sv-SE" smtClean="0"/>
              <a:pPr/>
              <a:t>18</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375650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855671" y="502285"/>
            <a:ext cx="10515600" cy="1325563"/>
          </a:xfrm>
        </p:spPr>
        <p:txBody>
          <a:bodyPr>
            <a:normAutofit/>
          </a:bodyPr>
          <a:lstStyle/>
          <a:p>
            <a:r>
              <a:rPr lang="sv-SE" sz="4000" b="1" dirty="0" err="1">
                <a:solidFill>
                  <a:srgbClr val="005E93"/>
                </a:solidFill>
                <a:latin typeface="Calibri" panose="020F0502020204030204" pitchFamily="34" charset="0"/>
                <a:cs typeface="Times New Roman" panose="02020603050405020304" pitchFamily="18" charset="0"/>
              </a:rPr>
              <a:t>Indicators</a:t>
            </a:r>
            <a:r>
              <a:rPr lang="sv-SE" sz="4000" b="1" dirty="0">
                <a:solidFill>
                  <a:srgbClr val="005E93"/>
                </a:solidFill>
                <a:latin typeface="Calibri" panose="020F0502020204030204" pitchFamily="34" charset="0"/>
                <a:cs typeface="Times New Roman" panose="02020603050405020304" pitchFamily="18" charset="0"/>
              </a:rPr>
              <a:t> in the </a:t>
            </a:r>
            <a:r>
              <a:rPr lang="sv-SE" sz="4000" b="1" dirty="0" err="1">
                <a:solidFill>
                  <a:srgbClr val="005E93"/>
                </a:solidFill>
                <a:latin typeface="Calibri" panose="020F0502020204030204" pitchFamily="34" charset="0"/>
                <a:cs typeface="Times New Roman" panose="02020603050405020304" pitchFamily="18" charset="0"/>
              </a:rPr>
              <a:t>man’s</a:t>
            </a:r>
            <a:r>
              <a:rPr lang="sv-SE" sz="4000" b="1" dirty="0">
                <a:solidFill>
                  <a:srgbClr val="005E93"/>
                </a:solidFill>
                <a:latin typeface="Calibri" panose="020F0502020204030204" pitchFamily="34" charset="0"/>
                <a:cs typeface="Times New Roman" panose="02020603050405020304" pitchFamily="18" charset="0"/>
              </a:rPr>
              <a:t> or </a:t>
            </a:r>
            <a:r>
              <a:rPr lang="sv-SE" sz="4000" b="1" dirty="0" err="1">
                <a:solidFill>
                  <a:srgbClr val="005E93"/>
                </a:solidFill>
                <a:latin typeface="Calibri" panose="020F0502020204030204" pitchFamily="34" charset="0"/>
                <a:cs typeface="Times New Roman" panose="02020603050405020304" pitchFamily="18" charset="0"/>
              </a:rPr>
              <a:t>partner’s</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behaviour</a:t>
            </a:r>
            <a:endParaRPr lang="sv-SE" sz="4000" b="1" dirty="0">
              <a:solidFill>
                <a:srgbClr val="005E93"/>
              </a:solidFill>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158F58-0833-DB42-AC45-ECF7F1E034BD}"/>
              </a:ext>
            </a:extLst>
          </p:cNvPr>
          <p:cNvSpPr>
            <a:spLocks noGrp="1"/>
          </p:cNvSpPr>
          <p:nvPr>
            <p:ph idx="1"/>
          </p:nvPr>
        </p:nvSpPr>
        <p:spPr/>
        <p:txBody>
          <a:bodyPr>
            <a:normAutofit fontScale="85000" lnSpcReduction="20000"/>
          </a:bodyPr>
          <a:lstStyle/>
          <a:p>
            <a:pPr algn="just">
              <a:lnSpc>
                <a:spcPct val="100000"/>
              </a:lnSpc>
              <a:spcBef>
                <a:spcPct val="0"/>
              </a:spcBef>
            </a:pPr>
            <a:r>
              <a:rPr lang="en-GB" altLang="it-IT" dirty="0"/>
              <a:t>He always accompanies the partner, even during routine visits and insists on being in the sessions (and she is disappointed or in a hurry to finish)</a:t>
            </a:r>
            <a:endParaRPr lang="it-IT" altLang="it-IT" dirty="0"/>
          </a:p>
          <a:p>
            <a:pPr algn="just">
              <a:lnSpc>
                <a:spcPct val="100000"/>
              </a:lnSpc>
              <a:spcBef>
                <a:spcPct val="0"/>
              </a:spcBef>
            </a:pPr>
            <a:r>
              <a:rPr lang="en-US" altLang="it-IT" dirty="0"/>
              <a:t>He speaks for her, interrupts or corrects her, doesn’t let her talk, discredits or devalues her, tries to make decisions for her</a:t>
            </a:r>
            <a:r>
              <a:rPr lang="it-IT" altLang="it-IT" dirty="0"/>
              <a:t> </a:t>
            </a:r>
          </a:p>
          <a:p>
            <a:pPr algn="just">
              <a:lnSpc>
                <a:spcPct val="100000"/>
              </a:lnSpc>
              <a:spcBef>
                <a:spcPct val="0"/>
              </a:spcBef>
            </a:pPr>
            <a:r>
              <a:rPr lang="en-GB" altLang="it-IT" dirty="0"/>
              <a:t>He justifies or minimizes his partner’s injuries or psychological states, which may be due to situations of violence </a:t>
            </a:r>
            <a:endParaRPr lang="it-IT" altLang="it-IT" dirty="0"/>
          </a:p>
          <a:p>
            <a:pPr algn="just">
              <a:lnSpc>
                <a:spcPct val="100000"/>
              </a:lnSpc>
              <a:spcBef>
                <a:spcPct val="0"/>
              </a:spcBef>
            </a:pPr>
            <a:r>
              <a:rPr lang="en-GB" altLang="it-IT" dirty="0"/>
              <a:t>He blames her for his problems</a:t>
            </a:r>
          </a:p>
          <a:p>
            <a:pPr algn="just">
              <a:lnSpc>
                <a:spcPct val="100000"/>
              </a:lnSpc>
              <a:spcBef>
                <a:spcPct val="0"/>
              </a:spcBef>
            </a:pPr>
            <a:r>
              <a:rPr lang="en-GB" altLang="it-IT" dirty="0"/>
              <a:t>He shows difficulties in managing anxiety and stress; he has mood swings and/or raises his voice</a:t>
            </a:r>
          </a:p>
          <a:p>
            <a:pPr algn="just">
              <a:lnSpc>
                <a:spcPct val="100000"/>
              </a:lnSpc>
              <a:spcBef>
                <a:spcPct val="0"/>
              </a:spcBef>
            </a:pPr>
            <a:r>
              <a:rPr lang="en-GB" altLang="it-IT" dirty="0"/>
              <a:t>He shows two apparently contrasting attitudes: being silent, defensive, refusing to answer questions or being overly talkative and sometimes foul, overly compliant, smiling too much, being too present, especially during the interview with the partner</a:t>
            </a:r>
            <a:endParaRPr lang="it-IT" altLang="it-IT" dirty="0"/>
          </a:p>
          <a:p>
            <a:endParaRPr lang="en-US" dirty="0"/>
          </a:p>
          <a:p>
            <a:pPr marL="0" indent="0">
              <a:buNone/>
            </a:pPr>
            <a:endParaRPr lang="en-US" altLang="it-IT" dirty="0"/>
          </a:p>
          <a:p>
            <a:pPr marL="0" indent="0">
              <a:buNone/>
            </a:pPr>
            <a:endParaRPr lang="sv-SE" altLang="it-IT" dirty="0"/>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96A770A1-3DBA-C342-807F-05B04D841F34}"/>
              </a:ext>
            </a:extLst>
          </p:cNvPr>
          <p:cNvSpPr>
            <a:spLocks noGrp="1"/>
          </p:cNvSpPr>
          <p:nvPr>
            <p:ph type="sldNum" sz="quarter" idx="12"/>
          </p:nvPr>
        </p:nvSpPr>
        <p:spPr/>
        <p:txBody>
          <a:bodyPr/>
          <a:lstStyle/>
          <a:p>
            <a:fld id="{B4F2D5C7-84DD-494F-97B2-3494FDEA814F}" type="slidenum">
              <a:rPr lang="sv-SE" smtClean="0"/>
              <a:pPr/>
              <a:t>19</a:t>
            </a:fld>
            <a:endParaRPr lang="sv-SE"/>
          </a:p>
        </p:txBody>
      </p:sp>
    </p:spTree>
    <p:extLst>
      <p:ext uri="{BB962C8B-B14F-4D97-AF65-F5344CB8AC3E}">
        <p14:creationId xmlns:p14="http://schemas.microsoft.com/office/powerpoint/2010/main" val="883003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p:txBody>
          <a:bodyPr>
            <a:normAutofit/>
          </a:bodyPr>
          <a:lstStyle/>
          <a:p>
            <a:r>
              <a:rPr lang="sv-SE" sz="4000" b="1" dirty="0" err="1">
                <a:solidFill>
                  <a:srgbClr val="005E93"/>
                </a:solidFill>
                <a:latin typeface="Calibri" panose="020F0502020204030204" pitchFamily="34" charset="0"/>
                <a:cs typeface="Times New Roman" panose="02020603050405020304" pitchFamily="18" charset="0"/>
              </a:rPr>
              <a:t>Goals</a:t>
            </a:r>
            <a:r>
              <a:rPr lang="sv-SE" sz="4000" b="1" dirty="0">
                <a:solidFill>
                  <a:srgbClr val="005E93"/>
                </a:solidFill>
                <a:latin typeface="Calibri" panose="020F0502020204030204" pitchFamily="34" charset="0"/>
                <a:cs typeface="Times New Roman" panose="02020603050405020304" pitchFamily="18" charset="0"/>
              </a:rPr>
              <a:t> </a:t>
            </a:r>
            <a:r>
              <a:rPr lang="sv-SE" sz="4000" b="1" dirty="0" err="1">
                <a:solidFill>
                  <a:srgbClr val="005E93"/>
                </a:solidFill>
                <a:latin typeface="Calibri" panose="020F0502020204030204" pitchFamily="34" charset="0"/>
                <a:cs typeface="Times New Roman" panose="02020603050405020304" pitchFamily="18" charset="0"/>
              </a:rPr>
              <a:t>of</a:t>
            </a:r>
            <a:r>
              <a:rPr lang="sv-SE" sz="4000" b="1" dirty="0">
                <a:solidFill>
                  <a:srgbClr val="005E93"/>
                </a:solidFill>
                <a:latin typeface="Calibri" panose="020F0502020204030204" pitchFamily="34" charset="0"/>
                <a:cs typeface="Times New Roman" panose="02020603050405020304" pitchFamily="18" charset="0"/>
              </a:rPr>
              <a:t> the </a:t>
            </a:r>
            <a:r>
              <a:rPr lang="sv-SE" sz="4000" b="1" dirty="0" err="1">
                <a:solidFill>
                  <a:srgbClr val="005E93"/>
                </a:solidFill>
                <a:latin typeface="Calibri" panose="020F0502020204030204" pitchFamily="34" charset="0"/>
                <a:cs typeface="Times New Roman" panose="02020603050405020304" pitchFamily="18" charset="0"/>
              </a:rPr>
              <a:t>Roadmap</a:t>
            </a:r>
            <a:endParaRPr lang="sv-SE" sz="4000" b="1" dirty="0">
              <a:solidFill>
                <a:srgbClr val="005E93"/>
              </a:solidFill>
              <a:latin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158F58-0833-DB42-AC45-ECF7F1E034BD}"/>
              </a:ext>
            </a:extLst>
          </p:cNvPr>
          <p:cNvSpPr>
            <a:spLocks noGrp="1"/>
          </p:cNvSpPr>
          <p:nvPr>
            <p:ph idx="1"/>
          </p:nvPr>
        </p:nvSpPr>
        <p:spPr>
          <a:xfrm>
            <a:off x="838200" y="1688465"/>
            <a:ext cx="10515600" cy="4351338"/>
          </a:xfrm>
        </p:spPr>
        <p:txBody>
          <a:bodyPr>
            <a:noAutofit/>
          </a:bodyPr>
          <a:lstStyle/>
          <a:p>
            <a:pPr algn="just">
              <a:lnSpc>
                <a:spcPct val="107000"/>
              </a:lnSpc>
              <a:spcBef>
                <a:spcPts val="600"/>
              </a:spcBef>
              <a:spcAft>
                <a:spcPts val="300"/>
              </a:spcAft>
            </a:pPr>
            <a:r>
              <a:rPr lang="en-GB" dirty="0"/>
              <a:t>The goal of the roadmap is to assist the intervention of </a:t>
            </a:r>
            <a:r>
              <a:rPr lang="en-GB" b="1" dirty="0"/>
              <a:t>frontline professionals </a:t>
            </a:r>
            <a:r>
              <a:rPr lang="en-GB" dirty="0"/>
              <a:t>in health care, social and child protection services, police, and others, coming into contact with male service users who are violent or abusive to their female partners</a:t>
            </a:r>
            <a:endParaRPr lang="it-IT" altLang="it-IT" dirty="0"/>
          </a:p>
          <a:p>
            <a:pPr algn="just">
              <a:lnSpc>
                <a:spcPct val="107000"/>
              </a:lnSpc>
              <a:spcBef>
                <a:spcPts val="600"/>
              </a:spcBef>
              <a:spcAft>
                <a:spcPts val="300"/>
              </a:spcAft>
            </a:pPr>
            <a:r>
              <a:rPr lang="en-GB" dirty="0"/>
              <a:t>One of the most common requests from victims is </a:t>
            </a:r>
            <a:r>
              <a:rPr lang="en-GB" b="1" dirty="0"/>
              <a:t>for someone to work with their partner</a:t>
            </a:r>
            <a:r>
              <a:rPr lang="en-GB" dirty="0"/>
              <a:t>, to help him change and to keep them and their children safe from violence</a:t>
            </a:r>
            <a:endParaRPr lang="it-IT" altLang="it-IT" dirty="0"/>
          </a:p>
          <a:p>
            <a:pPr algn="just">
              <a:lnSpc>
                <a:spcPct val="107000"/>
              </a:lnSpc>
              <a:spcBef>
                <a:spcPts val="600"/>
              </a:spcBef>
              <a:spcAft>
                <a:spcPts val="300"/>
              </a:spcAft>
            </a:pPr>
            <a:r>
              <a:rPr lang="en-GB" dirty="0"/>
              <a:t>Working with these men to change their behaviour is a </a:t>
            </a:r>
            <a:r>
              <a:rPr lang="en-GB" b="1" dirty="0"/>
              <a:t>key step towards preventing domestic violence</a:t>
            </a:r>
            <a:endParaRPr lang="it-IT" altLang="it-IT" b="1" dirty="0"/>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6C3E3110-FE69-FF4D-A1BF-B7CC25FB79FC}"/>
              </a:ext>
            </a:extLst>
          </p:cNvPr>
          <p:cNvSpPr>
            <a:spLocks noGrp="1"/>
          </p:cNvSpPr>
          <p:nvPr>
            <p:ph type="sldNum" sz="quarter" idx="12"/>
          </p:nvPr>
        </p:nvSpPr>
        <p:spPr/>
        <p:txBody>
          <a:bodyPr/>
          <a:lstStyle/>
          <a:p>
            <a:fld id="{B4F2D5C7-84DD-494F-97B2-3494FDEA814F}" type="slidenum">
              <a:rPr lang="sv-SE" smtClean="0"/>
              <a:pPr/>
              <a:t>2</a:t>
            </a:fld>
            <a:endParaRPr lang="sv-SE"/>
          </a:p>
        </p:txBody>
      </p:sp>
    </p:spTree>
    <p:extLst>
      <p:ext uri="{BB962C8B-B14F-4D97-AF65-F5344CB8AC3E}">
        <p14:creationId xmlns:p14="http://schemas.microsoft.com/office/powerpoint/2010/main" val="57058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846527" y="602869"/>
            <a:ext cx="10515600" cy="1325563"/>
          </a:xfrm>
        </p:spPr>
        <p:txBody>
          <a:bodyPr>
            <a:normAutofit/>
          </a:bodyPr>
          <a:lstStyle/>
          <a:p>
            <a:r>
              <a:rPr lang="sv-SE" sz="4000" b="1" dirty="0">
                <a:solidFill>
                  <a:srgbClr val="005E93"/>
                </a:solidFill>
                <a:latin typeface="Calibri" panose="020F0502020204030204" pitchFamily="34" charset="0"/>
                <a:cs typeface="Times New Roman" panose="02020603050405020304" pitchFamily="18" charset="0"/>
              </a:rPr>
              <a:t>Indicators in the man’s or partner’s behaviour </a:t>
            </a:r>
            <a:r>
              <a:rPr lang="sv-SE" sz="3200" b="1" dirty="0">
                <a:solidFill>
                  <a:srgbClr val="005E93"/>
                </a:solidFill>
                <a:latin typeface="Calibri" panose="020F0502020204030204" pitchFamily="34" charset="0"/>
                <a:cs typeface="Times New Roman" panose="02020603050405020304" pitchFamily="18" charset="0"/>
              </a:rPr>
              <a:t>(contd.)</a:t>
            </a:r>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96A770A1-3DBA-C342-807F-05B04D841F34}"/>
              </a:ext>
            </a:extLst>
          </p:cNvPr>
          <p:cNvSpPr>
            <a:spLocks noGrp="1"/>
          </p:cNvSpPr>
          <p:nvPr>
            <p:ph type="sldNum" sz="quarter" idx="12"/>
          </p:nvPr>
        </p:nvSpPr>
        <p:spPr/>
        <p:txBody>
          <a:bodyPr/>
          <a:lstStyle/>
          <a:p>
            <a:fld id="{B4F2D5C7-84DD-494F-97B2-3494FDEA814F}" type="slidenum">
              <a:rPr lang="sv-SE" smtClean="0"/>
              <a:pPr/>
              <a:t>20</a:t>
            </a:fld>
            <a:endParaRPr lang="sv-SE"/>
          </a:p>
        </p:txBody>
      </p:sp>
      <p:sp>
        <p:nvSpPr>
          <p:cNvPr id="7" name="Segnaposto contenuto 2">
            <a:extLst>
              <a:ext uri="{FF2B5EF4-FFF2-40B4-BE49-F238E27FC236}">
                <a16:creationId xmlns:a16="http://schemas.microsoft.com/office/drawing/2014/main" id="{A4E725A8-3D19-9948-9F95-5D015E8AE3A1}"/>
              </a:ext>
            </a:extLst>
          </p:cNvPr>
          <p:cNvSpPr>
            <a:spLocks noGrp="1"/>
          </p:cNvSpPr>
          <p:nvPr>
            <p:ph idx="1"/>
          </p:nvPr>
        </p:nvSpPr>
        <p:spPr>
          <a:xfrm>
            <a:off x="838200" y="1935353"/>
            <a:ext cx="10515600" cy="4351338"/>
          </a:xfrm>
        </p:spPr>
        <p:txBody>
          <a:bodyPr>
            <a:normAutofit fontScale="92500" lnSpcReduction="20000"/>
          </a:bodyPr>
          <a:lstStyle/>
          <a:p>
            <a:r>
              <a:rPr lang="en-GB" altLang="it-IT" sz="2600" dirty="0"/>
              <a:t>He shows a threatening non-verbal attitude or gesticulation invading the woman's space</a:t>
            </a:r>
          </a:p>
          <a:p>
            <a:r>
              <a:rPr lang="en-GB" altLang="it-IT" sz="2600" dirty="0"/>
              <a:t>He is violent or abusive towards his partner in the session or waiting room</a:t>
            </a:r>
          </a:p>
          <a:p>
            <a:r>
              <a:rPr lang="en-GB" altLang="it-IT" sz="2600" dirty="0"/>
              <a:t>He tries to manipulate or control the partner, professional or situation (e.g. the type of questions or the duration of the interview)</a:t>
            </a:r>
            <a:endParaRPr lang="it-IT" altLang="it-IT" sz="2600" dirty="0"/>
          </a:p>
          <a:p>
            <a:r>
              <a:rPr lang="en-GB" altLang="it-IT" sz="2600" dirty="0"/>
              <a:t>He disqualifies female frontline professionals as women, or shows demeaning and aggressive attitude towards the female professional</a:t>
            </a:r>
          </a:p>
          <a:p>
            <a:r>
              <a:rPr lang="en-GB" altLang="it-IT" sz="2600" dirty="0"/>
              <a:t>The partner lowers her gaze, is silent or puts herself in a submissive attitude in the presence of the man</a:t>
            </a:r>
            <a:endParaRPr lang="it-IT" altLang="it-IT" sz="2600" dirty="0"/>
          </a:p>
          <a:p>
            <a:r>
              <a:rPr lang="en-GB" altLang="it-IT" sz="2600" dirty="0"/>
              <a:t>Differences in attitude of the woman between sessions with the man and sessions with her only</a:t>
            </a:r>
          </a:p>
          <a:p>
            <a:r>
              <a:rPr lang="en-GB" altLang="it-IT" sz="2600" dirty="0"/>
              <a:t>They are conflictual and accuse each other or they give an exasperate sense of perfection of the relationship, denying any conflict</a:t>
            </a:r>
            <a:endParaRPr lang="it-IT" altLang="it-IT" sz="2600" dirty="0"/>
          </a:p>
          <a:p>
            <a:endParaRPr lang="en-GB" altLang="it-IT" sz="2600" dirty="0"/>
          </a:p>
          <a:p>
            <a:pPr marL="0" indent="0">
              <a:buNone/>
            </a:pPr>
            <a:endParaRPr lang="it-IT" altLang="it-IT" dirty="0">
              <a:latin typeface="Constantia" panose="02030602050306030303" pitchFamily="18" charset="0"/>
            </a:endParaRPr>
          </a:p>
          <a:p>
            <a:endParaRPr lang="it-IT" altLang="it-IT" dirty="0">
              <a:latin typeface="Constantia" panose="02030602050306030303" pitchFamily="18" charset="0"/>
            </a:endParaRPr>
          </a:p>
          <a:p>
            <a:endParaRPr lang="en-US" dirty="0"/>
          </a:p>
        </p:txBody>
      </p:sp>
    </p:spTree>
    <p:extLst>
      <p:ext uri="{BB962C8B-B14F-4D97-AF65-F5344CB8AC3E}">
        <p14:creationId xmlns:p14="http://schemas.microsoft.com/office/powerpoint/2010/main" val="883003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827A43B-460B-9B40-85F7-DF59A728C948}"/>
              </a:ext>
            </a:extLst>
          </p:cNvPr>
          <p:cNvSpPr>
            <a:spLocks noGrp="1"/>
          </p:cNvSpPr>
          <p:nvPr>
            <p:ph type="sldNum" sz="quarter" idx="12"/>
          </p:nvPr>
        </p:nvSpPr>
        <p:spPr/>
        <p:txBody>
          <a:bodyPr/>
          <a:lstStyle/>
          <a:p>
            <a:fld id="{B4F2D5C7-84DD-494F-97B2-3494FDEA814F}" type="slidenum">
              <a:rPr lang="sv-SE" smtClean="0"/>
              <a:pPr/>
              <a:t>21</a:t>
            </a:fld>
            <a:endParaRPr lang="sv-SE"/>
          </a:p>
        </p:txBody>
      </p:sp>
      <p:sp>
        <p:nvSpPr>
          <p:cNvPr id="3" name="Rettangolo 2">
            <a:extLst>
              <a:ext uri="{FF2B5EF4-FFF2-40B4-BE49-F238E27FC236}">
                <a16:creationId xmlns:a16="http://schemas.microsoft.com/office/drawing/2014/main" id="{11E8E00E-F8BB-3148-AD41-00A004AA8B05}"/>
              </a:ext>
            </a:extLst>
          </p:cNvPr>
          <p:cNvSpPr>
            <a:spLocks noChangeArrowheads="1"/>
          </p:cNvSpPr>
          <p:nvPr/>
        </p:nvSpPr>
        <p:spPr bwMode="auto">
          <a:xfrm>
            <a:off x="1833563" y="1657350"/>
            <a:ext cx="8524875" cy="3255250"/>
          </a:xfrm>
          <a:prstGeom prst="rect">
            <a:avLst/>
          </a:prstGeom>
          <a:noFill/>
          <a:ln w="28575">
            <a:solidFill>
              <a:srgbClr val="005E9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it-IT" sz="4000" b="1" dirty="0">
                <a:solidFill>
                  <a:srgbClr val="005E93"/>
                </a:solidFill>
                <a:latin typeface="+mn-lt"/>
              </a:rPr>
              <a:t>Cas</a:t>
            </a:r>
            <a:r>
              <a:rPr lang="it-IT" altLang="it-IT" sz="4000" b="1" dirty="0">
                <a:solidFill>
                  <a:srgbClr val="005E93"/>
                </a:solidFill>
                <a:latin typeface="+mn-lt"/>
              </a:rPr>
              <a:t>e Study – First exercise: Step 1</a:t>
            </a:r>
          </a:p>
          <a:p>
            <a:pPr>
              <a:lnSpc>
                <a:spcPct val="100000"/>
              </a:lnSpc>
              <a:spcBef>
                <a:spcPct val="0"/>
              </a:spcBef>
              <a:buFontTx/>
              <a:buNone/>
            </a:pPr>
            <a:endParaRPr lang="it-IT" altLang="it-IT" sz="1800" b="1" dirty="0">
              <a:latin typeface="Constantia" panose="02030602050306030303" pitchFamily="18" charset="0"/>
            </a:endParaRPr>
          </a:p>
          <a:p>
            <a:pPr marL="360000" indent="-360000">
              <a:lnSpc>
                <a:spcPct val="100000"/>
              </a:lnSpc>
              <a:spcBef>
                <a:spcPct val="0"/>
              </a:spcBef>
            </a:pPr>
            <a:r>
              <a:rPr lang="en-US" altLang="it-IT" sz="2400" dirty="0">
                <a:latin typeface="+mn-lt"/>
              </a:rPr>
              <a:t>Read through the case that you were assigned</a:t>
            </a:r>
          </a:p>
          <a:p>
            <a:pPr marL="360000" indent="-360000">
              <a:lnSpc>
                <a:spcPct val="100000"/>
              </a:lnSpc>
              <a:spcBef>
                <a:spcPct val="0"/>
              </a:spcBef>
            </a:pPr>
            <a:r>
              <a:rPr lang="en-US" altLang="it-IT" sz="2400" dirty="0">
                <a:latin typeface="+mn-lt"/>
              </a:rPr>
              <a:t>Please discuss with a partner which indicators you have found that point to the fact that the man you are reading about is a perpetrator</a:t>
            </a:r>
          </a:p>
          <a:p>
            <a:pPr marL="360000" indent="-360000">
              <a:lnSpc>
                <a:spcPct val="100000"/>
              </a:lnSpc>
              <a:spcBef>
                <a:spcPct val="0"/>
              </a:spcBef>
            </a:pPr>
            <a:r>
              <a:rPr lang="en-US" altLang="it-IT" sz="2400" dirty="0">
                <a:latin typeface="+mn-lt"/>
              </a:rPr>
              <a:t>Please circle all indicators you have found</a:t>
            </a:r>
          </a:p>
          <a:p>
            <a:pPr eaLnBrk="1" hangingPunct="1"/>
            <a:endParaRPr lang="it-IT" altLang="it-IT" sz="1800" dirty="0">
              <a:latin typeface="Constantia" panose="02030602050306030303" pitchFamily="18" charset="0"/>
            </a:endParaRPr>
          </a:p>
        </p:txBody>
      </p:sp>
      <p:pic>
        <p:nvPicPr>
          <p:cNvPr id="4"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2174541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engage_step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8404"/>
            <a:ext cx="4355579" cy="3533441"/>
          </a:xfrm>
          <a:prstGeom prst="rect">
            <a:avLst/>
          </a:prstGeom>
        </p:spPr>
      </p:pic>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3935558" y="1858657"/>
            <a:ext cx="6523324" cy="3143213"/>
          </a:xfrm>
        </p:spPr>
        <p:txBody>
          <a:bodyPr>
            <a:normAutofit/>
          </a:bodyPr>
          <a:lstStyle/>
          <a:p>
            <a:r>
              <a:rPr lang="en-GB" sz="4800" b="1" u="sng" dirty="0">
                <a:solidFill>
                  <a:srgbClr val="005E93"/>
                </a:solidFill>
                <a:latin typeface="Calibri" panose="020F0502020204030204" pitchFamily="34" charset="0"/>
                <a:cs typeface="Times New Roman" panose="02020603050405020304" pitchFamily="18" charset="0"/>
              </a:rPr>
              <a:t>Step 2: Asking </a:t>
            </a:r>
            <a:r>
              <a:rPr lang="en-GB" sz="4800" b="1" dirty="0">
                <a:solidFill>
                  <a:srgbClr val="005E93"/>
                </a:solidFill>
                <a:latin typeface="Calibri" panose="020F0502020204030204" pitchFamily="34" charset="0"/>
                <a:cs typeface="Times New Roman" panose="02020603050405020304" pitchFamily="18" charset="0"/>
              </a:rPr>
              <a:t>men about domestic violence and abuse </a:t>
            </a:r>
            <a:endParaRPr lang="sv-SE" sz="4800" b="1" dirty="0">
              <a:solidFill>
                <a:srgbClr val="005E93"/>
              </a:solidFill>
              <a:latin typeface="Calibri" panose="020F0502020204030204" pitchFamily="34" charset="0"/>
              <a:cs typeface="Times New Roman" panose="02020603050405020304" pitchFamily="18" charset="0"/>
            </a:endParaRPr>
          </a:p>
        </p:txBody>
      </p:sp>
      <p:pic>
        <p:nvPicPr>
          <p:cNvPr id="5" name="Bild 4" descr="logo_engage_gradient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D1668DA6-C98B-0748-8817-157CE9B9BD6E}"/>
              </a:ext>
            </a:extLst>
          </p:cNvPr>
          <p:cNvSpPr>
            <a:spLocks noGrp="1"/>
          </p:cNvSpPr>
          <p:nvPr>
            <p:ph type="sldNum" sz="quarter" idx="12"/>
          </p:nvPr>
        </p:nvSpPr>
        <p:spPr/>
        <p:txBody>
          <a:bodyPr/>
          <a:lstStyle/>
          <a:p>
            <a:fld id="{B4F2D5C7-84DD-494F-97B2-3494FDEA814F}" type="slidenum">
              <a:rPr lang="sv-SE" smtClean="0"/>
              <a:pPr/>
              <a:t>22</a:t>
            </a:fld>
            <a:endParaRPr lang="sv-SE"/>
          </a:p>
        </p:txBody>
      </p:sp>
    </p:spTree>
    <p:extLst>
      <p:ext uri="{BB962C8B-B14F-4D97-AF65-F5344CB8AC3E}">
        <p14:creationId xmlns:p14="http://schemas.microsoft.com/office/powerpoint/2010/main" val="750947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D63E90-F06B-4F4D-B0C6-4D73C99EB685}"/>
              </a:ext>
            </a:extLst>
          </p:cNvPr>
          <p:cNvSpPr>
            <a:spLocks noGrp="1"/>
          </p:cNvSpPr>
          <p:nvPr>
            <p:ph type="title"/>
          </p:nvPr>
        </p:nvSpPr>
        <p:spPr>
          <a:xfrm>
            <a:off x="838200" y="438277"/>
            <a:ext cx="10515600" cy="1325563"/>
          </a:xfrm>
        </p:spPr>
        <p:txBody>
          <a:bodyPr>
            <a:normAutofit/>
          </a:bodyPr>
          <a:lstStyle/>
          <a:p>
            <a:r>
              <a:rPr lang="en-US" sz="4000" b="1" dirty="0">
                <a:solidFill>
                  <a:srgbClr val="005E93"/>
                </a:solidFill>
                <a:latin typeface="+mn-lt"/>
              </a:rPr>
              <a:t>Asking men about domestic violence and abuse</a:t>
            </a:r>
          </a:p>
        </p:txBody>
      </p:sp>
      <p:sp>
        <p:nvSpPr>
          <p:cNvPr id="3" name="Segnaposto contenuto 2">
            <a:extLst>
              <a:ext uri="{FF2B5EF4-FFF2-40B4-BE49-F238E27FC236}">
                <a16:creationId xmlns:a16="http://schemas.microsoft.com/office/drawing/2014/main" id="{93BA0B0D-3864-D149-BEDC-BA40D86F9AAF}"/>
              </a:ext>
            </a:extLst>
          </p:cNvPr>
          <p:cNvSpPr>
            <a:spLocks noGrp="1"/>
          </p:cNvSpPr>
          <p:nvPr>
            <p:ph idx="1"/>
          </p:nvPr>
        </p:nvSpPr>
        <p:spPr/>
        <p:txBody>
          <a:bodyPr>
            <a:normAutofit/>
          </a:bodyPr>
          <a:lstStyle/>
          <a:p>
            <a:r>
              <a:rPr lang="en-US" altLang="it-IT" sz="2400" dirty="0"/>
              <a:t>Create an environment of privacy and safety that facilitates disclosure and </a:t>
            </a:r>
            <a:br>
              <a:rPr lang="en-US" altLang="it-IT" sz="2400" dirty="0"/>
            </a:br>
            <a:r>
              <a:rPr lang="en-US" altLang="it-IT" sz="2400" dirty="0"/>
              <a:t>be clear about the conditions of confidentiality that apply</a:t>
            </a:r>
          </a:p>
          <a:p>
            <a:r>
              <a:rPr lang="en-US" sz="2400" dirty="0"/>
              <a:t>Many men remember being asked about the violence as an important factor to opening up and sharing information about they had never talked about before</a:t>
            </a:r>
          </a:p>
          <a:p>
            <a:r>
              <a:rPr lang="en-US" altLang="it-IT" sz="2400" dirty="0"/>
              <a:t>Do not address the issue of domestic violence and abuse in the presence of the partner</a:t>
            </a:r>
          </a:p>
          <a:p>
            <a:r>
              <a:rPr lang="en-US" sz="2400" dirty="0"/>
              <a:t>Explore the violence with progressive questions from generic to more specific and focused</a:t>
            </a:r>
          </a:p>
        </p:txBody>
      </p:sp>
      <p:sp>
        <p:nvSpPr>
          <p:cNvPr id="4" name="Segnaposto numero diapositiva 3">
            <a:extLst>
              <a:ext uri="{FF2B5EF4-FFF2-40B4-BE49-F238E27FC236}">
                <a16:creationId xmlns:a16="http://schemas.microsoft.com/office/drawing/2014/main" id="{6E233B73-F421-284F-AF83-EB3323089CF2}"/>
              </a:ext>
            </a:extLst>
          </p:cNvPr>
          <p:cNvSpPr>
            <a:spLocks noGrp="1"/>
          </p:cNvSpPr>
          <p:nvPr>
            <p:ph type="sldNum" sz="quarter" idx="12"/>
          </p:nvPr>
        </p:nvSpPr>
        <p:spPr/>
        <p:txBody>
          <a:bodyPr/>
          <a:lstStyle/>
          <a:p>
            <a:fld id="{B4F2D5C7-84DD-494F-97B2-3494FDEA814F}" type="slidenum">
              <a:rPr lang="sv-SE" smtClean="0"/>
              <a:pPr/>
              <a:t>23</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3791651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engage_fi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780" y="-93908"/>
            <a:ext cx="8942996" cy="6969481"/>
          </a:xfrm>
          <a:prstGeom prst="rect">
            <a:avLst/>
          </a:prstGeom>
        </p:spPr>
      </p:pic>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838200" y="685799"/>
            <a:ext cx="4337393" cy="3644843"/>
          </a:xfrm>
        </p:spPr>
        <p:txBody>
          <a:bodyPr>
            <a:normAutofit/>
          </a:bodyPr>
          <a:lstStyle/>
          <a:p>
            <a:r>
              <a:rPr lang="sv-SE" sz="4000" b="1" dirty="0">
                <a:solidFill>
                  <a:srgbClr val="005E93"/>
                </a:solidFill>
                <a:latin typeface="Calibri" panose="020F0502020204030204" pitchFamily="34" charset="0"/>
                <a:cs typeface="Times New Roman" panose="02020603050405020304" pitchFamily="18" charset="0"/>
              </a:rPr>
              <a:t>ENGAGE </a:t>
            </a:r>
            <a:br>
              <a:rPr lang="sv-SE" sz="4000" b="1" dirty="0">
                <a:solidFill>
                  <a:srgbClr val="005E93"/>
                </a:solidFill>
                <a:latin typeface="Calibri" panose="020F0502020204030204" pitchFamily="34" charset="0"/>
                <a:cs typeface="Times New Roman" panose="02020603050405020304" pitchFamily="18" charset="0"/>
              </a:rPr>
            </a:br>
            <a:r>
              <a:rPr lang="sv-SE" sz="4000" b="1" dirty="0" err="1">
                <a:solidFill>
                  <a:srgbClr val="005E93"/>
                </a:solidFill>
                <a:latin typeface="Calibri" panose="020F0502020204030204" pitchFamily="34" charset="0"/>
                <a:cs typeface="Times New Roman" panose="02020603050405020304" pitchFamily="18" charset="0"/>
              </a:rPr>
              <a:t>funnel</a:t>
            </a:r>
            <a:r>
              <a:rPr lang="sv-SE" sz="4000" b="1" dirty="0">
                <a:solidFill>
                  <a:srgbClr val="005E93"/>
                </a:solidFill>
                <a:latin typeface="Calibri" panose="020F0502020204030204" pitchFamily="34" charset="0"/>
                <a:cs typeface="Times New Roman" panose="02020603050405020304" pitchFamily="18" charset="0"/>
              </a:rPr>
              <a:t> </a:t>
            </a:r>
            <a:br>
              <a:rPr lang="sv-SE" sz="4000" b="1" dirty="0">
                <a:solidFill>
                  <a:srgbClr val="005E93"/>
                </a:solidFill>
                <a:latin typeface="Calibri" panose="020F0502020204030204" pitchFamily="34" charset="0"/>
                <a:cs typeface="Times New Roman" panose="02020603050405020304" pitchFamily="18" charset="0"/>
              </a:rPr>
            </a:br>
            <a:r>
              <a:rPr lang="sv-SE" sz="4000" b="1" dirty="0" err="1">
                <a:solidFill>
                  <a:srgbClr val="005E93"/>
                </a:solidFill>
                <a:latin typeface="Calibri" panose="020F0502020204030204" pitchFamily="34" charset="0"/>
                <a:cs typeface="Times New Roman" panose="02020603050405020304" pitchFamily="18" charset="0"/>
              </a:rPr>
              <a:t>questions</a:t>
            </a:r>
            <a:r>
              <a:rPr lang="sv-SE" sz="4000" b="1" dirty="0">
                <a:solidFill>
                  <a:srgbClr val="005E93"/>
                </a:solidFill>
                <a:latin typeface="Calibri" panose="020F0502020204030204" pitchFamily="34" charset="0"/>
                <a:cs typeface="Times New Roman" panose="02020603050405020304" pitchFamily="18" charset="0"/>
              </a:rPr>
              <a:t>: </a:t>
            </a:r>
            <a:br>
              <a:rPr lang="sv-SE" sz="4000" b="1" dirty="0">
                <a:solidFill>
                  <a:srgbClr val="005E93"/>
                </a:solidFill>
                <a:latin typeface="Calibri" panose="020F0502020204030204" pitchFamily="34" charset="0"/>
                <a:cs typeface="Times New Roman" panose="02020603050405020304" pitchFamily="18" charset="0"/>
              </a:rPr>
            </a:br>
            <a:r>
              <a:rPr lang="sv-SE" sz="4000" b="1" dirty="0">
                <a:solidFill>
                  <a:srgbClr val="005E93"/>
                </a:solidFill>
                <a:latin typeface="Calibri" panose="020F0502020204030204" pitchFamily="34" charset="0"/>
                <a:cs typeface="Times New Roman" panose="02020603050405020304" pitchFamily="18" charset="0"/>
              </a:rPr>
              <a:t>general</a:t>
            </a:r>
          </a:p>
        </p:txBody>
      </p:sp>
      <p:pic>
        <p:nvPicPr>
          <p:cNvPr id="5" name="Bild 4" descr="logo_engage_gradient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3" name="Slide Number Placeholder 2">
            <a:extLst>
              <a:ext uri="{FF2B5EF4-FFF2-40B4-BE49-F238E27FC236}">
                <a16:creationId xmlns:a16="http://schemas.microsoft.com/office/drawing/2014/main" id="{B515B32F-25D0-104E-98E1-A7FA711E9953}"/>
              </a:ext>
            </a:extLst>
          </p:cNvPr>
          <p:cNvSpPr>
            <a:spLocks noGrp="1"/>
          </p:cNvSpPr>
          <p:nvPr>
            <p:ph type="sldNum" sz="quarter" idx="12"/>
          </p:nvPr>
        </p:nvSpPr>
        <p:spPr/>
        <p:txBody>
          <a:bodyPr/>
          <a:lstStyle/>
          <a:p>
            <a:fld id="{B4F2D5C7-84DD-494F-97B2-3494FDEA814F}" type="slidenum">
              <a:rPr lang="sv-SE" smtClean="0"/>
              <a:pPr/>
              <a:t>24</a:t>
            </a:fld>
            <a:endParaRPr lang="sv-SE"/>
          </a:p>
        </p:txBody>
      </p:sp>
    </p:spTree>
    <p:extLst>
      <p:ext uri="{BB962C8B-B14F-4D97-AF65-F5344CB8AC3E}">
        <p14:creationId xmlns:p14="http://schemas.microsoft.com/office/powerpoint/2010/main" val="3816336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engage_fi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227" y="82296"/>
            <a:ext cx="11176999" cy="6656194"/>
          </a:xfrm>
          <a:prstGeom prst="rect">
            <a:avLst/>
          </a:prstGeom>
        </p:spPr>
      </p:pic>
      <p:pic>
        <p:nvPicPr>
          <p:cNvPr id="5" name="Bild 4" descr="logo_engage_gradient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7" name="Title 1">
            <a:extLst>
              <a:ext uri="{FF2B5EF4-FFF2-40B4-BE49-F238E27FC236}">
                <a16:creationId xmlns:a16="http://schemas.microsoft.com/office/drawing/2014/main" id="{14F1C42B-562E-0348-894D-481FE82FC399}"/>
              </a:ext>
            </a:extLst>
          </p:cNvPr>
          <p:cNvSpPr txBox="1">
            <a:spLocks/>
          </p:cNvSpPr>
          <p:nvPr/>
        </p:nvSpPr>
        <p:spPr>
          <a:xfrm>
            <a:off x="838200" y="1234439"/>
            <a:ext cx="4337393" cy="3644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b="1" dirty="0">
                <a:solidFill>
                  <a:srgbClr val="005E93"/>
                </a:solidFill>
                <a:latin typeface="Calibri" panose="020F0502020204030204" pitchFamily="34" charset="0"/>
                <a:cs typeface="Times New Roman" panose="02020603050405020304" pitchFamily="18" charset="0"/>
              </a:rPr>
              <a:t>ENGAGE </a:t>
            </a:r>
            <a:br>
              <a:rPr lang="sv-SE" sz="4000" b="1" dirty="0">
                <a:solidFill>
                  <a:srgbClr val="005E93"/>
                </a:solidFill>
                <a:latin typeface="Calibri" panose="020F0502020204030204" pitchFamily="34" charset="0"/>
                <a:cs typeface="Times New Roman" panose="02020603050405020304" pitchFamily="18" charset="0"/>
              </a:rPr>
            </a:br>
            <a:r>
              <a:rPr lang="sv-SE" sz="4000" b="1" dirty="0" err="1">
                <a:solidFill>
                  <a:srgbClr val="005E93"/>
                </a:solidFill>
                <a:latin typeface="Calibri" panose="020F0502020204030204" pitchFamily="34" charset="0"/>
                <a:cs typeface="Times New Roman" panose="02020603050405020304" pitchFamily="18" charset="0"/>
              </a:rPr>
              <a:t>funnel</a:t>
            </a:r>
            <a:r>
              <a:rPr lang="sv-SE" sz="4000" b="1" dirty="0">
                <a:solidFill>
                  <a:srgbClr val="005E93"/>
                </a:solidFill>
                <a:latin typeface="Calibri" panose="020F0502020204030204" pitchFamily="34" charset="0"/>
                <a:cs typeface="Times New Roman" panose="02020603050405020304" pitchFamily="18" charset="0"/>
              </a:rPr>
              <a:t> </a:t>
            </a:r>
            <a:br>
              <a:rPr lang="sv-SE" sz="4000" b="1" dirty="0">
                <a:solidFill>
                  <a:srgbClr val="005E93"/>
                </a:solidFill>
                <a:latin typeface="Calibri" panose="020F0502020204030204" pitchFamily="34" charset="0"/>
                <a:cs typeface="Times New Roman" panose="02020603050405020304" pitchFamily="18" charset="0"/>
              </a:rPr>
            </a:br>
            <a:r>
              <a:rPr lang="sv-SE" sz="4000" b="1" dirty="0" err="1">
                <a:solidFill>
                  <a:srgbClr val="005E93"/>
                </a:solidFill>
                <a:latin typeface="Calibri" panose="020F0502020204030204" pitchFamily="34" charset="0"/>
                <a:cs typeface="Times New Roman" panose="02020603050405020304" pitchFamily="18" charset="0"/>
              </a:rPr>
              <a:t>questions</a:t>
            </a:r>
            <a:r>
              <a:rPr lang="sv-SE" sz="4000" b="1" dirty="0">
                <a:solidFill>
                  <a:srgbClr val="005E93"/>
                </a:solidFill>
                <a:latin typeface="Calibri" panose="020F0502020204030204" pitchFamily="34" charset="0"/>
                <a:cs typeface="Times New Roman" panose="02020603050405020304" pitchFamily="18" charset="0"/>
              </a:rPr>
              <a:t>: </a:t>
            </a:r>
            <a:br>
              <a:rPr lang="sv-SE" sz="4000" b="1" dirty="0">
                <a:solidFill>
                  <a:srgbClr val="005E93"/>
                </a:solidFill>
                <a:latin typeface="Calibri" panose="020F0502020204030204" pitchFamily="34" charset="0"/>
                <a:cs typeface="Times New Roman" panose="02020603050405020304" pitchFamily="18" charset="0"/>
              </a:rPr>
            </a:br>
            <a:r>
              <a:rPr lang="sv-SE" sz="4000" b="1" dirty="0" err="1">
                <a:solidFill>
                  <a:srgbClr val="005E93"/>
                </a:solidFill>
                <a:latin typeface="Calibri" panose="020F0502020204030204" pitchFamily="34" charset="0"/>
                <a:cs typeface="Times New Roman" panose="02020603050405020304" pitchFamily="18" charset="0"/>
              </a:rPr>
              <a:t>specific</a:t>
            </a:r>
            <a:endParaRPr lang="sv-SE" sz="4000" b="1" dirty="0">
              <a:solidFill>
                <a:srgbClr val="005E93"/>
              </a:solidFill>
              <a:latin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221BF63A-2125-BE4D-8300-BB4A67E01864}"/>
              </a:ext>
            </a:extLst>
          </p:cNvPr>
          <p:cNvSpPr>
            <a:spLocks noGrp="1"/>
          </p:cNvSpPr>
          <p:nvPr>
            <p:ph type="sldNum" sz="quarter" idx="12"/>
          </p:nvPr>
        </p:nvSpPr>
        <p:spPr/>
        <p:txBody>
          <a:bodyPr/>
          <a:lstStyle/>
          <a:p>
            <a:fld id="{B4F2D5C7-84DD-494F-97B2-3494FDEA814F}" type="slidenum">
              <a:rPr lang="sv-SE" smtClean="0"/>
              <a:pPr/>
              <a:t>25</a:t>
            </a:fld>
            <a:endParaRPr lang="sv-SE"/>
          </a:p>
        </p:txBody>
      </p:sp>
    </p:spTree>
    <p:extLst>
      <p:ext uri="{BB962C8B-B14F-4D97-AF65-F5344CB8AC3E}">
        <p14:creationId xmlns:p14="http://schemas.microsoft.com/office/powerpoint/2010/main" val="336956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17DE89-E6D9-1145-B52A-6F1C3F4AED42}"/>
              </a:ext>
            </a:extLst>
          </p:cNvPr>
          <p:cNvSpPr>
            <a:spLocks noGrp="1"/>
          </p:cNvSpPr>
          <p:nvPr>
            <p:ph type="title"/>
          </p:nvPr>
        </p:nvSpPr>
        <p:spPr/>
        <p:txBody>
          <a:bodyPr>
            <a:normAutofit/>
          </a:bodyPr>
          <a:lstStyle/>
          <a:p>
            <a:r>
              <a:rPr lang="en-US" sz="4000" b="1" dirty="0">
                <a:solidFill>
                  <a:srgbClr val="005E93"/>
                </a:solidFill>
                <a:latin typeface="+mn-lt"/>
              </a:rPr>
              <a:t>Exploring violence</a:t>
            </a:r>
          </a:p>
        </p:txBody>
      </p:sp>
      <p:sp>
        <p:nvSpPr>
          <p:cNvPr id="3" name="Segnaposto contenuto 2">
            <a:extLst>
              <a:ext uri="{FF2B5EF4-FFF2-40B4-BE49-F238E27FC236}">
                <a16:creationId xmlns:a16="http://schemas.microsoft.com/office/drawing/2014/main" id="{D2FEA6B5-4B01-A74B-8482-5AE4CEF27A52}"/>
              </a:ext>
            </a:extLst>
          </p:cNvPr>
          <p:cNvSpPr>
            <a:spLocks noGrp="1"/>
          </p:cNvSpPr>
          <p:nvPr>
            <p:ph idx="1"/>
          </p:nvPr>
        </p:nvSpPr>
        <p:spPr/>
        <p:txBody>
          <a:bodyPr>
            <a:normAutofit lnSpcReduction="10000"/>
          </a:bodyPr>
          <a:lstStyle/>
          <a:p>
            <a:r>
              <a:rPr lang="en-GB" altLang="it-IT" sz="2600" dirty="0"/>
              <a:t>If there are indicators of </a:t>
            </a:r>
            <a:r>
              <a:rPr lang="en-GB" altLang="it-IT" sz="2600" i="1" dirty="0"/>
              <a:t>a high, immediate risk</a:t>
            </a:r>
            <a:r>
              <a:rPr lang="en-GB" altLang="it-IT" sz="2600" dirty="0"/>
              <a:t> for considerable harm to the (ex-) partner and/or children (such as threats to hurt or kill them or to kill himself), you will have to take any necessary measures to protect the victims, including reporting to the relevant authorities / police forces</a:t>
            </a:r>
          </a:p>
          <a:p>
            <a:r>
              <a:rPr lang="en-GB" altLang="it-IT" sz="2600" dirty="0"/>
              <a:t>Checklists can be used for areas of investigation: physical, psychological, sexual, economic violence. Each area can be explored by investigating in detail the first episode, the last episode, an episode considered more serious </a:t>
            </a:r>
          </a:p>
          <a:p>
            <a:r>
              <a:rPr lang="en-GB" altLang="it-IT" sz="2600" dirty="0"/>
              <a:t>While alcohol and/or substance use is neither an excuse nor a cause of domestic violence the two problems often occur together and referring some abusive men to substance abuse treatment is appropriate and might reduce their risk of using violence</a:t>
            </a:r>
            <a:endParaRPr lang="it-IT" altLang="it-IT" sz="2600" dirty="0"/>
          </a:p>
          <a:p>
            <a:endParaRPr lang="it-IT" altLang="it-IT" sz="2600" dirty="0"/>
          </a:p>
          <a:p>
            <a:endParaRPr lang="en-US" dirty="0"/>
          </a:p>
        </p:txBody>
      </p:sp>
      <p:sp>
        <p:nvSpPr>
          <p:cNvPr id="4" name="Segnaposto numero diapositiva 3">
            <a:extLst>
              <a:ext uri="{FF2B5EF4-FFF2-40B4-BE49-F238E27FC236}">
                <a16:creationId xmlns:a16="http://schemas.microsoft.com/office/drawing/2014/main" id="{AD2FFEE5-8BF6-8B40-B72A-B8AF3188F1E1}"/>
              </a:ext>
            </a:extLst>
          </p:cNvPr>
          <p:cNvSpPr>
            <a:spLocks noGrp="1"/>
          </p:cNvSpPr>
          <p:nvPr>
            <p:ph type="sldNum" sz="quarter" idx="12"/>
          </p:nvPr>
        </p:nvSpPr>
        <p:spPr/>
        <p:txBody>
          <a:bodyPr/>
          <a:lstStyle/>
          <a:p>
            <a:fld id="{B4F2D5C7-84DD-494F-97B2-3494FDEA814F}" type="slidenum">
              <a:rPr lang="sv-SE" smtClean="0"/>
              <a:pPr/>
              <a:t>26</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4246516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AD1D71-ED66-C74B-8280-525CA92B1EB4}"/>
              </a:ext>
            </a:extLst>
          </p:cNvPr>
          <p:cNvSpPr>
            <a:spLocks noGrp="1"/>
          </p:cNvSpPr>
          <p:nvPr>
            <p:ph type="title"/>
          </p:nvPr>
        </p:nvSpPr>
        <p:spPr/>
        <p:txBody>
          <a:bodyPr>
            <a:normAutofit/>
          </a:bodyPr>
          <a:lstStyle/>
          <a:p>
            <a:r>
              <a:rPr lang="en-US" sz="4000" b="1" dirty="0">
                <a:solidFill>
                  <a:srgbClr val="005E93"/>
                </a:solidFill>
                <a:latin typeface="+mn-lt"/>
              </a:rPr>
              <a:t>Useful strategies</a:t>
            </a:r>
          </a:p>
        </p:txBody>
      </p:sp>
      <p:sp>
        <p:nvSpPr>
          <p:cNvPr id="3" name="Segnaposto contenuto 2">
            <a:extLst>
              <a:ext uri="{FF2B5EF4-FFF2-40B4-BE49-F238E27FC236}">
                <a16:creationId xmlns:a16="http://schemas.microsoft.com/office/drawing/2014/main" id="{6F5AFADA-F5B1-A340-8441-4DC04ADEFA92}"/>
              </a:ext>
            </a:extLst>
          </p:cNvPr>
          <p:cNvSpPr>
            <a:spLocks noGrp="1"/>
          </p:cNvSpPr>
          <p:nvPr>
            <p:ph idx="1"/>
          </p:nvPr>
        </p:nvSpPr>
        <p:spPr/>
        <p:txBody>
          <a:bodyPr>
            <a:normAutofit fontScale="85000" lnSpcReduction="10000"/>
          </a:bodyPr>
          <a:lstStyle/>
          <a:p>
            <a:r>
              <a:rPr lang="en-GB" altLang="it-IT" b="1" dirty="0"/>
              <a:t>Pulling the thread - </a:t>
            </a:r>
            <a:r>
              <a:rPr lang="en-GB" altLang="it-IT" dirty="0"/>
              <a:t>to explore with more detail the incidents of conflict and possible violence narrated superficially by the man. Using a credulous “Colombo attitude” of genuine interest and curiosity, we can ask for gaps and apparent inconsistencies or contradictions in the narration without a direct confrontation</a:t>
            </a:r>
            <a:endParaRPr lang="it-IT" altLang="it-IT" dirty="0"/>
          </a:p>
          <a:p>
            <a:r>
              <a:rPr lang="en-GB" altLang="it-IT" b="1" dirty="0"/>
              <a:t>Gambit - Accepting minimizations:</a:t>
            </a:r>
            <a:r>
              <a:rPr lang="en-GB" altLang="it-IT" dirty="0"/>
              <a:t> allows us to explore the incidents of violence and the man’s experience and intentions more richly by not creating a defensive reaction. “When you say ‘big fight’, what are you referring to?”, “What exactly happened / did you do?” “What do you think your partner felt?”</a:t>
            </a:r>
          </a:p>
          <a:p>
            <a:r>
              <a:rPr lang="en-GB" altLang="it-IT" b="1" dirty="0"/>
              <a:t>Perspectives -</a:t>
            </a:r>
            <a:r>
              <a:rPr lang="en-GB" altLang="it-IT" dirty="0"/>
              <a:t> To inquire about the perspectives of significant others (partner, children, parents, siblings, friends, etc.) on their acts of violence, sometimes allows men to contact (from a certain empathy) with the consequences their violence has caused for others and initiate a process of accountability and motivation to change</a:t>
            </a:r>
            <a:endParaRPr lang="it-IT" altLang="it-IT" dirty="0"/>
          </a:p>
          <a:p>
            <a:endParaRPr lang="it-IT" altLang="it-IT" dirty="0"/>
          </a:p>
          <a:p>
            <a:endParaRPr lang="en-US" dirty="0"/>
          </a:p>
        </p:txBody>
      </p:sp>
      <p:sp>
        <p:nvSpPr>
          <p:cNvPr id="4" name="Segnaposto numero diapositiva 3">
            <a:extLst>
              <a:ext uri="{FF2B5EF4-FFF2-40B4-BE49-F238E27FC236}">
                <a16:creationId xmlns:a16="http://schemas.microsoft.com/office/drawing/2014/main" id="{2BF7B523-D6A7-144D-B18C-3541014846FA}"/>
              </a:ext>
            </a:extLst>
          </p:cNvPr>
          <p:cNvSpPr>
            <a:spLocks noGrp="1"/>
          </p:cNvSpPr>
          <p:nvPr>
            <p:ph type="sldNum" sz="quarter" idx="12"/>
          </p:nvPr>
        </p:nvSpPr>
        <p:spPr/>
        <p:txBody>
          <a:bodyPr/>
          <a:lstStyle/>
          <a:p>
            <a:fld id="{B4F2D5C7-84DD-494F-97B2-3494FDEA814F}" type="slidenum">
              <a:rPr lang="sv-SE" smtClean="0"/>
              <a:pPr/>
              <a:t>27</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3591720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AD1D71-ED66-C74B-8280-525CA92B1EB4}"/>
              </a:ext>
            </a:extLst>
          </p:cNvPr>
          <p:cNvSpPr>
            <a:spLocks noGrp="1"/>
          </p:cNvSpPr>
          <p:nvPr>
            <p:ph type="title"/>
          </p:nvPr>
        </p:nvSpPr>
        <p:spPr/>
        <p:txBody>
          <a:bodyPr>
            <a:normAutofit/>
          </a:bodyPr>
          <a:lstStyle/>
          <a:p>
            <a:r>
              <a:rPr lang="en-US" sz="4000" b="1" dirty="0">
                <a:solidFill>
                  <a:srgbClr val="005E93"/>
                </a:solidFill>
                <a:latin typeface="+mn-lt"/>
              </a:rPr>
              <a:t>Different versions of the story</a:t>
            </a:r>
          </a:p>
        </p:txBody>
      </p:sp>
      <p:sp>
        <p:nvSpPr>
          <p:cNvPr id="3" name="Segnaposto contenuto 2">
            <a:extLst>
              <a:ext uri="{FF2B5EF4-FFF2-40B4-BE49-F238E27FC236}">
                <a16:creationId xmlns:a16="http://schemas.microsoft.com/office/drawing/2014/main" id="{6F5AFADA-F5B1-A340-8441-4DC04ADEFA92}"/>
              </a:ext>
            </a:extLst>
          </p:cNvPr>
          <p:cNvSpPr>
            <a:spLocks noGrp="1"/>
          </p:cNvSpPr>
          <p:nvPr>
            <p:ph idx="1"/>
          </p:nvPr>
        </p:nvSpPr>
        <p:spPr/>
        <p:txBody>
          <a:bodyPr>
            <a:normAutofit/>
          </a:bodyPr>
          <a:lstStyle/>
          <a:p>
            <a:r>
              <a:rPr lang="en-US" dirty="0"/>
              <a:t>2 different and even conflicting versions of the story</a:t>
            </a:r>
          </a:p>
          <a:p>
            <a:r>
              <a:rPr lang="en-US" dirty="0"/>
              <a:t>Victim’s story does not match up with the perpetrator’s story</a:t>
            </a:r>
          </a:p>
          <a:p>
            <a:pPr marL="0" indent="0">
              <a:buNone/>
            </a:pPr>
            <a:endParaRPr lang="en-US" dirty="0">
              <a:sym typeface="Wingdings" pitchFamily="2" charset="2"/>
            </a:endParaRPr>
          </a:p>
          <a:p>
            <a:pPr marL="0" indent="0">
              <a:buNone/>
            </a:pPr>
            <a:r>
              <a:rPr lang="en-US" dirty="0">
                <a:sym typeface="Wingdings" pitchFamily="2" charset="2"/>
              </a:rPr>
              <a:t></a:t>
            </a:r>
            <a:r>
              <a:rPr lang="en-US" dirty="0"/>
              <a:t>It is not about identifying the </a:t>
            </a:r>
            <a:r>
              <a:rPr lang="en-US" i="1" dirty="0"/>
              <a:t>truth</a:t>
            </a:r>
            <a:r>
              <a:rPr lang="en-US" dirty="0"/>
              <a:t> about what happened</a:t>
            </a:r>
          </a:p>
          <a:p>
            <a:pPr marL="0" indent="0">
              <a:buNone/>
            </a:pPr>
            <a:r>
              <a:rPr lang="en-US" dirty="0">
                <a:sym typeface="Wingdings" pitchFamily="2" charset="2"/>
              </a:rPr>
              <a:t>M</a:t>
            </a:r>
            <a:r>
              <a:rPr lang="en-US" dirty="0"/>
              <a:t>an may be in denial about his </a:t>
            </a:r>
            <a:r>
              <a:rPr lang="en-US" dirty="0" err="1"/>
              <a:t>behaviour</a:t>
            </a:r>
            <a:r>
              <a:rPr lang="en-US" dirty="0"/>
              <a:t> or </a:t>
            </a:r>
            <a:r>
              <a:rPr lang="en-US" dirty="0" err="1"/>
              <a:t>minimise</a:t>
            </a:r>
            <a:r>
              <a:rPr lang="en-US" dirty="0"/>
              <a:t> his behavior</a:t>
            </a:r>
          </a:p>
          <a:p>
            <a:pPr marL="0" indent="0">
              <a:buNone/>
            </a:pPr>
            <a:r>
              <a:rPr lang="en-US" dirty="0"/>
              <a:t> </a:t>
            </a:r>
          </a:p>
          <a:p>
            <a:pPr marL="0" indent="0">
              <a:buNone/>
            </a:pPr>
            <a:r>
              <a:rPr lang="en-US" dirty="0"/>
              <a:t>Focus is on engaging the man to reflect on his behavior, to seek assistance from specialized </a:t>
            </a:r>
            <a:r>
              <a:rPr lang="en-US" dirty="0" err="1"/>
              <a:t>perpertrator</a:t>
            </a:r>
            <a:r>
              <a:rPr lang="en-US" dirty="0"/>
              <a:t> </a:t>
            </a:r>
            <a:r>
              <a:rPr lang="en-US"/>
              <a:t>programmes.</a:t>
            </a:r>
            <a:endParaRPr lang="en-US" dirty="0"/>
          </a:p>
          <a:p>
            <a:endParaRPr lang="it-IT" altLang="it-IT" dirty="0"/>
          </a:p>
          <a:p>
            <a:pPr marL="0" indent="0">
              <a:buNone/>
            </a:pPr>
            <a:endParaRPr lang="it-IT" altLang="it-IT" dirty="0"/>
          </a:p>
          <a:p>
            <a:endParaRPr lang="en-US" dirty="0"/>
          </a:p>
        </p:txBody>
      </p:sp>
      <p:sp>
        <p:nvSpPr>
          <p:cNvPr id="4" name="Segnaposto numero diapositiva 3">
            <a:extLst>
              <a:ext uri="{FF2B5EF4-FFF2-40B4-BE49-F238E27FC236}">
                <a16:creationId xmlns:a16="http://schemas.microsoft.com/office/drawing/2014/main" id="{2BF7B523-D6A7-144D-B18C-3541014846FA}"/>
              </a:ext>
            </a:extLst>
          </p:cNvPr>
          <p:cNvSpPr>
            <a:spLocks noGrp="1"/>
          </p:cNvSpPr>
          <p:nvPr>
            <p:ph type="sldNum" sz="quarter" idx="12"/>
          </p:nvPr>
        </p:nvSpPr>
        <p:spPr/>
        <p:txBody>
          <a:bodyPr/>
          <a:lstStyle/>
          <a:p>
            <a:fld id="{B4F2D5C7-84DD-494F-97B2-3494FDEA814F}" type="slidenum">
              <a:rPr lang="sv-SE" smtClean="0"/>
              <a:pPr/>
              <a:t>28</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655115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AD1D71-ED66-C74B-8280-525CA92B1EB4}"/>
              </a:ext>
            </a:extLst>
          </p:cNvPr>
          <p:cNvSpPr>
            <a:spLocks noGrp="1"/>
          </p:cNvSpPr>
          <p:nvPr>
            <p:ph type="title"/>
          </p:nvPr>
        </p:nvSpPr>
        <p:spPr/>
        <p:txBody>
          <a:bodyPr>
            <a:normAutofit/>
          </a:bodyPr>
          <a:lstStyle/>
          <a:p>
            <a:r>
              <a:rPr lang="en-US" sz="4000" b="1" dirty="0">
                <a:solidFill>
                  <a:srgbClr val="005E93"/>
                </a:solidFill>
                <a:latin typeface="+mn-lt"/>
              </a:rPr>
              <a:t>Fears about engaging with men</a:t>
            </a:r>
          </a:p>
        </p:txBody>
      </p:sp>
      <p:sp>
        <p:nvSpPr>
          <p:cNvPr id="3" name="Segnaposto contenuto 2">
            <a:extLst>
              <a:ext uri="{FF2B5EF4-FFF2-40B4-BE49-F238E27FC236}">
                <a16:creationId xmlns:a16="http://schemas.microsoft.com/office/drawing/2014/main" id="{6F5AFADA-F5B1-A340-8441-4DC04ADEFA92}"/>
              </a:ext>
            </a:extLst>
          </p:cNvPr>
          <p:cNvSpPr>
            <a:spLocks noGrp="1"/>
          </p:cNvSpPr>
          <p:nvPr>
            <p:ph idx="1"/>
          </p:nvPr>
        </p:nvSpPr>
        <p:spPr/>
        <p:txBody>
          <a:bodyPr>
            <a:normAutofit fontScale="92500"/>
          </a:bodyPr>
          <a:lstStyle/>
          <a:p>
            <a:r>
              <a:rPr lang="en-US" dirty="0"/>
              <a:t>Fear of making a situation worse for the victim</a:t>
            </a:r>
          </a:p>
          <a:p>
            <a:r>
              <a:rPr lang="en-US" dirty="0"/>
              <a:t>Fear that the man could react violently towards the professional</a:t>
            </a:r>
            <a:endParaRPr lang="en-US" dirty="0">
              <a:sym typeface="Wingdings" pitchFamily="2" charset="2"/>
            </a:endParaRPr>
          </a:p>
          <a:p>
            <a:pPr marL="0" indent="0">
              <a:buNone/>
            </a:pPr>
            <a:r>
              <a:rPr lang="en-US" dirty="0">
                <a:sym typeface="Wingdings" pitchFamily="2" charset="2"/>
              </a:rPr>
              <a:t></a:t>
            </a:r>
            <a:r>
              <a:rPr lang="en-US" dirty="0"/>
              <a:t>While it is understandable to have such fears as a frontline professional, </a:t>
            </a:r>
            <a:r>
              <a:rPr lang="en-US" i="1" dirty="0"/>
              <a:t>not</a:t>
            </a:r>
            <a:r>
              <a:rPr lang="en-US" dirty="0"/>
              <a:t> engaging with a man allows the cycle of violence to continue</a:t>
            </a:r>
          </a:p>
          <a:p>
            <a:r>
              <a:rPr lang="en-US" dirty="0"/>
              <a:t>When starting the conversation with a man do </a:t>
            </a:r>
            <a:r>
              <a:rPr lang="en-US" i="1" dirty="0"/>
              <a:t>not</a:t>
            </a:r>
            <a:r>
              <a:rPr lang="en-US" dirty="0"/>
              <a:t> indicate that the victim may have instructed you to ask about violence, as this can place the victim at risk after the conversation. State it is 'routine' to ask.</a:t>
            </a:r>
          </a:p>
          <a:p>
            <a:r>
              <a:rPr lang="en-US" dirty="0"/>
              <a:t>Speak respectfully, without judging, following the 4 steps of the Roadmap</a:t>
            </a:r>
            <a:br>
              <a:rPr lang="en-US" dirty="0"/>
            </a:br>
            <a:endParaRPr lang="en-US" dirty="0"/>
          </a:p>
          <a:p>
            <a:endParaRPr lang="en-US" dirty="0"/>
          </a:p>
        </p:txBody>
      </p:sp>
      <p:sp>
        <p:nvSpPr>
          <p:cNvPr id="4" name="Segnaposto numero diapositiva 3">
            <a:extLst>
              <a:ext uri="{FF2B5EF4-FFF2-40B4-BE49-F238E27FC236}">
                <a16:creationId xmlns:a16="http://schemas.microsoft.com/office/drawing/2014/main" id="{2BF7B523-D6A7-144D-B18C-3541014846FA}"/>
              </a:ext>
            </a:extLst>
          </p:cNvPr>
          <p:cNvSpPr>
            <a:spLocks noGrp="1"/>
          </p:cNvSpPr>
          <p:nvPr>
            <p:ph type="sldNum" sz="quarter" idx="12"/>
          </p:nvPr>
        </p:nvSpPr>
        <p:spPr/>
        <p:txBody>
          <a:bodyPr/>
          <a:lstStyle/>
          <a:p>
            <a:fld id="{B4F2D5C7-84DD-494F-97B2-3494FDEA814F}" type="slidenum">
              <a:rPr lang="sv-SE" smtClean="0"/>
              <a:pPr/>
              <a:t>29</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261649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838200" y="365125"/>
            <a:ext cx="10515600" cy="1325563"/>
          </a:xfrm>
        </p:spPr>
        <p:txBody>
          <a:bodyPr>
            <a:normAutofit/>
          </a:bodyPr>
          <a:lstStyle/>
          <a:p>
            <a:r>
              <a:rPr lang="sv-SE" sz="4000" b="1" dirty="0" err="1">
                <a:solidFill>
                  <a:srgbClr val="005E93"/>
                </a:solidFill>
                <a:latin typeface="Calibri" panose="020F0502020204030204" pitchFamily="34" charset="0"/>
                <a:cs typeface="Times New Roman" panose="02020603050405020304" pitchFamily="18" charset="0"/>
              </a:rPr>
              <a:t>Who</a:t>
            </a:r>
            <a:r>
              <a:rPr lang="sv-SE" sz="4000" b="1" dirty="0">
                <a:solidFill>
                  <a:srgbClr val="005E93"/>
                </a:solidFill>
                <a:latin typeface="Calibri" panose="020F0502020204030204" pitchFamily="34" charset="0"/>
                <a:cs typeface="Times New Roman" panose="02020603050405020304" pitchFamily="18" charset="0"/>
              </a:rPr>
              <a:t> is it for?</a:t>
            </a:r>
          </a:p>
        </p:txBody>
      </p:sp>
      <p:sp>
        <p:nvSpPr>
          <p:cNvPr id="3" name="Content Placeholder 2">
            <a:extLst>
              <a:ext uri="{FF2B5EF4-FFF2-40B4-BE49-F238E27FC236}">
                <a16:creationId xmlns:a16="http://schemas.microsoft.com/office/drawing/2014/main" id="{AF158F58-0833-DB42-AC45-ECF7F1E034BD}"/>
              </a:ext>
            </a:extLst>
          </p:cNvPr>
          <p:cNvSpPr>
            <a:spLocks noGrp="1"/>
          </p:cNvSpPr>
          <p:nvPr>
            <p:ph idx="1"/>
          </p:nvPr>
        </p:nvSpPr>
        <p:spPr>
          <a:xfrm>
            <a:off x="838200" y="1690688"/>
            <a:ext cx="10515600" cy="4486275"/>
          </a:xfrm>
        </p:spPr>
        <p:txBody>
          <a:bodyPr>
            <a:normAutofit fontScale="85000" lnSpcReduction="20000"/>
          </a:bodyPr>
          <a:lstStyle/>
          <a:p>
            <a:pPr marL="0" indent="0" algn="just">
              <a:lnSpc>
                <a:spcPct val="107000"/>
              </a:lnSpc>
              <a:spcBef>
                <a:spcPts val="600"/>
              </a:spcBef>
              <a:spcAft>
                <a:spcPts val="300"/>
              </a:spcAft>
              <a:buNone/>
            </a:pPr>
            <a:r>
              <a:rPr lang="en-GB" dirty="0"/>
              <a:t>The roadmap is designed for </a:t>
            </a:r>
            <a:r>
              <a:rPr lang="en-GB" b="1" dirty="0">
                <a:solidFill>
                  <a:srgbClr val="005E93"/>
                </a:solidFill>
              </a:rPr>
              <a:t>frontline professionals </a:t>
            </a:r>
            <a:r>
              <a:rPr lang="en-GB" dirty="0"/>
              <a:t>who may come into contact with violent or abusive men. There are three ways this may happen:</a:t>
            </a:r>
            <a:r>
              <a:rPr lang="it-IT" dirty="0"/>
              <a:t> </a:t>
            </a:r>
          </a:p>
          <a:p>
            <a:pPr marL="360000" indent="-360000" algn="just">
              <a:lnSpc>
                <a:spcPct val="110000"/>
              </a:lnSpc>
              <a:spcBef>
                <a:spcPts val="600"/>
              </a:spcBef>
              <a:spcAft>
                <a:spcPts val="300"/>
              </a:spcAft>
              <a:buFont typeface="+mj-lt"/>
              <a:buAutoNum type="arabicPeriod"/>
            </a:pPr>
            <a:r>
              <a:rPr lang="en-GB" b="1" dirty="0"/>
              <a:t>Men as service users</a:t>
            </a:r>
            <a:r>
              <a:rPr lang="en-GB" i="1" dirty="0"/>
              <a:t>: </a:t>
            </a:r>
            <a:r>
              <a:rPr lang="en-GB" dirty="0"/>
              <a:t>some men may disclose their abusive behaviour and ask for help, others will present themselves as victims of their (female) partner’s violence, but most will not refer to </a:t>
            </a:r>
            <a:r>
              <a:rPr lang="en-GB"/>
              <a:t>the abuse</a:t>
            </a:r>
            <a:endParaRPr lang="it-IT" altLang="it-IT" dirty="0"/>
          </a:p>
          <a:p>
            <a:pPr marL="360000" indent="-360000" algn="just">
              <a:lnSpc>
                <a:spcPct val="107000"/>
              </a:lnSpc>
              <a:spcBef>
                <a:spcPts val="600"/>
              </a:spcBef>
              <a:spcAft>
                <a:spcPts val="300"/>
              </a:spcAft>
              <a:buFontTx/>
              <a:buAutoNum type="arabicPeriod"/>
            </a:pPr>
            <a:r>
              <a:rPr lang="en-GB" b="1" dirty="0"/>
              <a:t>Men as partners of service users</a:t>
            </a:r>
            <a:r>
              <a:rPr lang="en-GB" i="1" dirty="0"/>
              <a:t>: </a:t>
            </a:r>
            <a:r>
              <a:rPr lang="en-GB" dirty="0"/>
              <a:t>some men insist on accompanying their partners to appointments and/or talk for their partners (they may appear to be caring and protective of their partners and very plausible)</a:t>
            </a:r>
            <a:endParaRPr lang="it-IT" altLang="it-IT" dirty="0"/>
          </a:p>
          <a:p>
            <a:pPr marL="360000" lvl="0" indent="-360000">
              <a:lnSpc>
                <a:spcPct val="110000"/>
              </a:lnSpc>
              <a:buFont typeface="+mj-lt"/>
              <a:buAutoNum type="arabicPeriod"/>
            </a:pPr>
            <a:r>
              <a:rPr lang="en-GB" b="1" dirty="0"/>
              <a:t>Men as fathers of young service users:</a:t>
            </a:r>
            <a:r>
              <a:rPr lang="en-GB" i="1" dirty="0"/>
              <a:t> </a:t>
            </a:r>
            <a:r>
              <a:rPr lang="en-GB" dirty="0"/>
              <a:t>in your role you may know children affected by domestic violence, and consequently the perpetrator, with whom you may be in contact in your agency, in his home or at child protection case conferences</a:t>
            </a:r>
            <a:endParaRPr lang="sv-SE" dirty="0"/>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8F938745-50EF-D146-9DC5-C892B597D73B}"/>
              </a:ext>
            </a:extLst>
          </p:cNvPr>
          <p:cNvSpPr>
            <a:spLocks noGrp="1"/>
          </p:cNvSpPr>
          <p:nvPr>
            <p:ph type="sldNum" sz="quarter" idx="12"/>
          </p:nvPr>
        </p:nvSpPr>
        <p:spPr/>
        <p:txBody>
          <a:bodyPr/>
          <a:lstStyle/>
          <a:p>
            <a:fld id="{B4F2D5C7-84DD-494F-97B2-3494FDEA814F}" type="slidenum">
              <a:rPr lang="sv-SE" smtClean="0"/>
              <a:pPr/>
              <a:t>3</a:t>
            </a:fld>
            <a:endParaRPr lang="sv-SE"/>
          </a:p>
        </p:txBody>
      </p:sp>
    </p:spTree>
    <p:extLst>
      <p:ext uri="{BB962C8B-B14F-4D97-AF65-F5344CB8AC3E}">
        <p14:creationId xmlns:p14="http://schemas.microsoft.com/office/powerpoint/2010/main" val="2305197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0728FE4-E966-5841-B6ED-004ACF8C494F}"/>
              </a:ext>
            </a:extLst>
          </p:cNvPr>
          <p:cNvSpPr>
            <a:spLocks noGrp="1"/>
          </p:cNvSpPr>
          <p:nvPr>
            <p:ph type="sldNum" sz="quarter" idx="12"/>
          </p:nvPr>
        </p:nvSpPr>
        <p:spPr/>
        <p:txBody>
          <a:bodyPr/>
          <a:lstStyle/>
          <a:p>
            <a:fld id="{B4F2D5C7-84DD-494F-97B2-3494FDEA814F}" type="slidenum">
              <a:rPr lang="sv-SE" smtClean="0"/>
              <a:pPr/>
              <a:t>30</a:t>
            </a:fld>
            <a:endParaRPr lang="sv-SE"/>
          </a:p>
        </p:txBody>
      </p:sp>
      <p:sp>
        <p:nvSpPr>
          <p:cNvPr id="3" name="Rettangolo 2">
            <a:extLst>
              <a:ext uri="{FF2B5EF4-FFF2-40B4-BE49-F238E27FC236}">
                <a16:creationId xmlns:a16="http://schemas.microsoft.com/office/drawing/2014/main" id="{1C7885F1-6F71-174D-93E3-9F65D1887DB9}"/>
              </a:ext>
            </a:extLst>
          </p:cNvPr>
          <p:cNvSpPr>
            <a:spLocks noChangeArrowheads="1"/>
          </p:cNvSpPr>
          <p:nvPr/>
        </p:nvSpPr>
        <p:spPr bwMode="auto">
          <a:xfrm>
            <a:off x="1554163" y="2492375"/>
            <a:ext cx="8526462" cy="1906163"/>
          </a:xfrm>
          <a:prstGeom prst="rect">
            <a:avLst/>
          </a:prstGeom>
          <a:noFill/>
          <a:ln w="28575">
            <a:solidFill>
              <a:srgbClr val="005E9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it-IT" sz="4000" b="1" dirty="0">
                <a:solidFill>
                  <a:srgbClr val="005E93"/>
                </a:solidFill>
                <a:latin typeface="+mn-lt"/>
              </a:rPr>
              <a:t>Cas</a:t>
            </a:r>
            <a:r>
              <a:rPr lang="it-IT" altLang="it-IT" sz="4000" b="1" dirty="0">
                <a:solidFill>
                  <a:srgbClr val="005E93"/>
                </a:solidFill>
                <a:latin typeface="+mn-lt"/>
              </a:rPr>
              <a:t>e Study – Second exercise: Step 2</a:t>
            </a:r>
          </a:p>
          <a:p>
            <a:pPr>
              <a:lnSpc>
                <a:spcPct val="100000"/>
              </a:lnSpc>
              <a:spcBef>
                <a:spcPct val="0"/>
              </a:spcBef>
              <a:buFontTx/>
              <a:buNone/>
            </a:pPr>
            <a:endParaRPr lang="it-IT" altLang="it-IT" sz="1800" b="1" dirty="0">
              <a:latin typeface="Constantia" panose="02030602050306030303" pitchFamily="18" charset="0"/>
            </a:endParaRPr>
          </a:p>
          <a:p>
            <a:pPr algn="ctr" eaLnBrk="1" hangingPunct="1">
              <a:buFont typeface="Arial" panose="020B0604020202020204" pitchFamily="34" charset="0"/>
              <a:buNone/>
            </a:pPr>
            <a:r>
              <a:rPr lang="en-US" altLang="it-IT" sz="2400" dirty="0">
                <a:latin typeface="+mn-lt"/>
              </a:rPr>
              <a:t>Explore violence through the described funnel method (role-play)</a:t>
            </a:r>
          </a:p>
          <a:p>
            <a:pPr algn="ctr" eaLnBrk="1" hangingPunct="1">
              <a:buFont typeface="Arial" panose="020B0604020202020204" pitchFamily="34" charset="0"/>
              <a:buNone/>
            </a:pPr>
            <a:r>
              <a:rPr lang="en-US" altLang="it-IT" sz="2400" dirty="0">
                <a:latin typeface="+mn-lt"/>
              </a:rPr>
              <a:t> </a:t>
            </a:r>
          </a:p>
        </p:txBody>
      </p:sp>
      <p:pic>
        <p:nvPicPr>
          <p:cNvPr id="4"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1350543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engage_step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2703"/>
            <a:ext cx="4575398" cy="3711769"/>
          </a:xfrm>
          <a:prstGeom prst="rect">
            <a:avLst/>
          </a:prstGeom>
        </p:spPr>
      </p:pic>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3927034" y="2093912"/>
            <a:ext cx="6523324" cy="3143213"/>
          </a:xfrm>
        </p:spPr>
        <p:txBody>
          <a:bodyPr>
            <a:normAutofit/>
          </a:bodyPr>
          <a:lstStyle/>
          <a:p>
            <a:r>
              <a:rPr lang="en-GB" sz="4800" b="1" u="sng" dirty="0">
                <a:solidFill>
                  <a:srgbClr val="005E93"/>
                </a:solidFill>
                <a:latin typeface="Calibri" panose="020F0502020204030204" pitchFamily="34" charset="0"/>
                <a:cs typeface="Times New Roman" panose="02020603050405020304" pitchFamily="18" charset="0"/>
              </a:rPr>
              <a:t>Step 3: Motivating </a:t>
            </a:r>
            <a:r>
              <a:rPr lang="en-GB" sz="4800" b="1" dirty="0">
                <a:solidFill>
                  <a:srgbClr val="005E93"/>
                </a:solidFill>
                <a:latin typeface="Calibri" panose="020F0502020204030204" pitchFamily="34" charset="0"/>
                <a:cs typeface="Times New Roman" panose="02020603050405020304" pitchFamily="18" charset="0"/>
              </a:rPr>
              <a:t>perpetrators for referral</a:t>
            </a:r>
            <a:br>
              <a:rPr lang="sv-SE" sz="4800" dirty="0"/>
            </a:br>
            <a:endParaRPr lang="sv-SE" sz="4800" b="1" dirty="0">
              <a:solidFill>
                <a:srgbClr val="005E93"/>
              </a:solidFill>
              <a:latin typeface="Calibri" panose="020F0502020204030204" pitchFamily="34" charset="0"/>
              <a:cs typeface="Times New Roman" panose="02020603050405020304" pitchFamily="18" charset="0"/>
            </a:endParaRPr>
          </a:p>
        </p:txBody>
      </p:sp>
      <p:pic>
        <p:nvPicPr>
          <p:cNvPr id="5" name="Bild 4" descr="logo_engage_gradient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3" name="Slide Number Placeholder 2">
            <a:extLst>
              <a:ext uri="{FF2B5EF4-FFF2-40B4-BE49-F238E27FC236}">
                <a16:creationId xmlns:a16="http://schemas.microsoft.com/office/drawing/2014/main" id="{2DBBFE2E-C261-A74B-ADEC-AAA001D6D7BC}"/>
              </a:ext>
            </a:extLst>
          </p:cNvPr>
          <p:cNvSpPr>
            <a:spLocks noGrp="1"/>
          </p:cNvSpPr>
          <p:nvPr>
            <p:ph type="sldNum" sz="quarter" idx="12"/>
          </p:nvPr>
        </p:nvSpPr>
        <p:spPr/>
        <p:txBody>
          <a:bodyPr/>
          <a:lstStyle/>
          <a:p>
            <a:fld id="{B4F2D5C7-84DD-494F-97B2-3494FDEA814F}" type="slidenum">
              <a:rPr lang="sv-SE" smtClean="0"/>
              <a:pPr/>
              <a:t>31</a:t>
            </a:fld>
            <a:endParaRPr lang="sv-SE"/>
          </a:p>
        </p:txBody>
      </p:sp>
    </p:spTree>
    <p:extLst>
      <p:ext uri="{BB962C8B-B14F-4D97-AF65-F5344CB8AC3E}">
        <p14:creationId xmlns:p14="http://schemas.microsoft.com/office/powerpoint/2010/main" val="3568803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464020-E97C-6A4F-9ED6-8AE7B8E3C9E4}"/>
              </a:ext>
            </a:extLst>
          </p:cNvPr>
          <p:cNvSpPr>
            <a:spLocks noGrp="1"/>
          </p:cNvSpPr>
          <p:nvPr>
            <p:ph type="title"/>
          </p:nvPr>
        </p:nvSpPr>
        <p:spPr/>
        <p:txBody>
          <a:bodyPr>
            <a:normAutofit/>
          </a:bodyPr>
          <a:lstStyle/>
          <a:p>
            <a:r>
              <a:rPr lang="it-IT" altLang="it-IT" sz="4000" b="1" dirty="0" err="1">
                <a:solidFill>
                  <a:srgbClr val="005E93"/>
                </a:solidFill>
                <a:latin typeface="+mn-lt"/>
                <a:cs typeface="Arial" panose="020B0604020202020204" pitchFamily="34" charset="0"/>
              </a:rPr>
              <a:t>Motivating</a:t>
            </a:r>
            <a:r>
              <a:rPr lang="it-IT" altLang="it-IT" sz="4000" b="1">
                <a:solidFill>
                  <a:srgbClr val="005E93"/>
                </a:solidFill>
                <a:latin typeface="+mn-lt"/>
                <a:cs typeface="Arial" panose="020B0604020202020204" pitchFamily="34" charset="0"/>
              </a:rPr>
              <a:t> perpetrators for referral</a:t>
            </a:r>
            <a:endParaRPr lang="en-US" sz="4000" dirty="0">
              <a:solidFill>
                <a:srgbClr val="005E93"/>
              </a:solidFill>
              <a:latin typeface="+mn-lt"/>
            </a:endParaRPr>
          </a:p>
        </p:txBody>
      </p:sp>
      <p:sp>
        <p:nvSpPr>
          <p:cNvPr id="3" name="Segnaposto contenuto 2">
            <a:extLst>
              <a:ext uri="{FF2B5EF4-FFF2-40B4-BE49-F238E27FC236}">
                <a16:creationId xmlns:a16="http://schemas.microsoft.com/office/drawing/2014/main" id="{73F2FB1E-B442-3345-8C00-39839D905C0A}"/>
              </a:ext>
            </a:extLst>
          </p:cNvPr>
          <p:cNvSpPr>
            <a:spLocks noGrp="1"/>
          </p:cNvSpPr>
          <p:nvPr>
            <p:ph idx="1"/>
          </p:nvPr>
        </p:nvSpPr>
        <p:spPr/>
        <p:txBody>
          <a:bodyPr/>
          <a:lstStyle/>
          <a:p>
            <a:r>
              <a:rPr lang="en-GB" altLang="it-IT" sz="2400" dirty="0"/>
              <a:t>The main goal of the third step is motivating perpetrators to take responsibility for their violence and for initiating a change process to stop it</a:t>
            </a:r>
            <a:endParaRPr lang="en-US" altLang="it-IT" sz="2400" dirty="0"/>
          </a:p>
          <a:p>
            <a:r>
              <a:rPr lang="en-GB" altLang="it-IT" sz="2400" dirty="0"/>
              <a:t>Many men may be ambivalent or even resistant about initiating a process of change and some motivational work might be needed to prepare a successful referral</a:t>
            </a:r>
          </a:p>
          <a:p>
            <a:r>
              <a:rPr lang="en-GB" altLang="it-IT" sz="2400" dirty="0"/>
              <a:t>Rather than convincing a man to change, it is more helpful to accompany him to identify the reasons for not using violence and what helps change in the desired direction (see Jenkins, 1990, 2006 - Invitations to responsibility; Miller and </a:t>
            </a:r>
            <a:r>
              <a:rPr lang="en-GB" altLang="it-IT" sz="2400" dirty="0" err="1"/>
              <a:t>Rollnick</a:t>
            </a:r>
            <a:r>
              <a:rPr lang="en-GB" altLang="it-IT" sz="2400" dirty="0"/>
              <a:t> 1991 – Motivational Interview) </a:t>
            </a:r>
          </a:p>
          <a:p>
            <a:endParaRPr lang="en-US" dirty="0"/>
          </a:p>
        </p:txBody>
      </p:sp>
      <p:sp>
        <p:nvSpPr>
          <p:cNvPr id="4" name="Segnaposto numero diapositiva 3">
            <a:extLst>
              <a:ext uri="{FF2B5EF4-FFF2-40B4-BE49-F238E27FC236}">
                <a16:creationId xmlns:a16="http://schemas.microsoft.com/office/drawing/2014/main" id="{27D370AC-B45E-194B-99FF-FEB3BEB0A6E9}"/>
              </a:ext>
            </a:extLst>
          </p:cNvPr>
          <p:cNvSpPr>
            <a:spLocks noGrp="1"/>
          </p:cNvSpPr>
          <p:nvPr>
            <p:ph type="sldNum" sz="quarter" idx="12"/>
          </p:nvPr>
        </p:nvSpPr>
        <p:spPr/>
        <p:txBody>
          <a:bodyPr/>
          <a:lstStyle/>
          <a:p>
            <a:fld id="{B4F2D5C7-84DD-494F-97B2-3494FDEA814F}" type="slidenum">
              <a:rPr lang="sv-SE" smtClean="0"/>
              <a:pPr/>
              <a:t>32</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3382736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295EC-B347-E442-A6F6-19D2AB016218}"/>
              </a:ext>
            </a:extLst>
          </p:cNvPr>
          <p:cNvSpPr>
            <a:spLocks noGrp="1"/>
          </p:cNvSpPr>
          <p:nvPr>
            <p:ph type="title"/>
          </p:nvPr>
        </p:nvSpPr>
        <p:spPr>
          <a:xfrm>
            <a:off x="838200" y="520574"/>
            <a:ext cx="10118271" cy="908504"/>
          </a:xfrm>
        </p:spPr>
        <p:txBody>
          <a:bodyPr>
            <a:normAutofit fontScale="90000"/>
          </a:bodyPr>
          <a:lstStyle/>
          <a:p>
            <a:r>
              <a:rPr lang="it-IT" altLang="it-IT" sz="4800" b="1" dirty="0">
                <a:solidFill>
                  <a:srgbClr val="005E93"/>
                </a:solidFill>
                <a:latin typeface="+mn-lt"/>
                <a:cs typeface="Arial" panose="020B0604020202020204" pitchFamily="34" charset="0"/>
              </a:rPr>
              <a:t>Invitations to responsibility approach</a:t>
            </a:r>
            <a:br>
              <a:rPr lang="it-IT" altLang="it-IT" sz="4800" b="1" dirty="0">
                <a:solidFill>
                  <a:srgbClr val="005E93"/>
                </a:solidFill>
                <a:latin typeface="+mn-lt"/>
                <a:cs typeface="Arial" panose="020B0604020202020204" pitchFamily="34" charset="0"/>
              </a:rPr>
            </a:br>
            <a:r>
              <a:rPr lang="it-IT" altLang="it-IT" sz="3600" b="1" dirty="0">
                <a:solidFill>
                  <a:srgbClr val="005E93"/>
                </a:solidFill>
                <a:latin typeface="+mn-lt"/>
                <a:cs typeface="Arial" panose="020B0604020202020204" pitchFamily="34" charset="0"/>
              </a:rPr>
              <a:t>(Jenkins, 1990, 2006)</a:t>
            </a:r>
            <a:br>
              <a:rPr lang="it-IT" altLang="it-IT" b="1" dirty="0">
                <a:latin typeface="Constantia" panose="02030602050306030303" pitchFamily="18" charset="0"/>
                <a:cs typeface="Arial" panose="020B0604020202020204" pitchFamily="34" charset="0"/>
              </a:rPr>
            </a:br>
            <a:endParaRPr lang="en-US" dirty="0"/>
          </a:p>
        </p:txBody>
      </p:sp>
      <p:sp>
        <p:nvSpPr>
          <p:cNvPr id="3" name="Segnaposto contenuto 2">
            <a:extLst>
              <a:ext uri="{FF2B5EF4-FFF2-40B4-BE49-F238E27FC236}">
                <a16:creationId xmlns:a16="http://schemas.microsoft.com/office/drawing/2014/main" id="{4800D2FF-EE71-D94A-90AF-CA56ABD1AB3F}"/>
              </a:ext>
            </a:extLst>
          </p:cNvPr>
          <p:cNvSpPr>
            <a:spLocks noGrp="1"/>
          </p:cNvSpPr>
          <p:nvPr>
            <p:ph idx="1"/>
          </p:nvPr>
        </p:nvSpPr>
        <p:spPr>
          <a:xfrm>
            <a:off x="838200" y="1469571"/>
            <a:ext cx="10515600" cy="4707392"/>
          </a:xfrm>
        </p:spPr>
        <p:txBody>
          <a:bodyPr>
            <a:normAutofit fontScale="55000" lnSpcReduction="20000"/>
          </a:bodyPr>
          <a:lstStyle/>
          <a:p>
            <a:pPr marL="342900" indent="-342900">
              <a:lnSpc>
                <a:spcPct val="107000"/>
              </a:lnSpc>
              <a:buNone/>
              <a:defRPr/>
            </a:pPr>
            <a:r>
              <a:rPr lang="en-GB" sz="4500" dirty="0">
                <a:ea typeface="Calibri" panose="020F0502020204030204" pitchFamily="34" charset="0"/>
                <a:cs typeface="Calibri" panose="020F0502020204030204" pitchFamily="34" charset="0"/>
              </a:rPr>
              <a:t>Examples of questions within an invitations to responsibility approach are:</a:t>
            </a:r>
            <a:endParaRPr lang="it-IT" sz="4500" dirty="0">
              <a:ea typeface="Calibri" panose="020F0502020204030204" pitchFamily="34" charset="0"/>
              <a:cs typeface="Calibri" panose="020F0502020204030204" pitchFamily="34" charset="0"/>
            </a:endParaRPr>
          </a:p>
          <a:p>
            <a:pPr marL="342900" indent="-342900">
              <a:lnSpc>
                <a:spcPct val="107000"/>
              </a:lnSpc>
              <a:spcBef>
                <a:spcPts val="600"/>
              </a:spcBef>
              <a:spcAft>
                <a:spcPts val="0"/>
              </a:spcAft>
              <a:buFont typeface="Symbol" panose="05050102010706020507" pitchFamily="18" charset="2"/>
              <a:buChar char=""/>
              <a:defRPr/>
            </a:pPr>
            <a:r>
              <a:rPr lang="en-GB" sz="4000" dirty="0">
                <a:ea typeface="Calibri" panose="020F0502020204030204" pitchFamily="34" charset="0"/>
                <a:cs typeface="Calibri" panose="020F0502020204030204" pitchFamily="34" charset="0"/>
              </a:rPr>
              <a:t>What kind of a father did you hope to be / would you like to be?</a:t>
            </a:r>
            <a:endParaRPr lang="it-IT" sz="4000" dirty="0">
              <a:ea typeface="Calibri" panose="020F0502020204030204" pitchFamily="34" charset="0"/>
              <a:cs typeface="Calibri" panose="020F0502020204030204" pitchFamily="34" charset="0"/>
            </a:endParaRPr>
          </a:p>
          <a:p>
            <a:pPr marL="342900" indent="-342900">
              <a:lnSpc>
                <a:spcPct val="107000"/>
              </a:lnSpc>
              <a:spcBef>
                <a:spcPts val="600"/>
              </a:spcBef>
              <a:spcAft>
                <a:spcPts val="0"/>
              </a:spcAft>
              <a:buFont typeface="Symbol" panose="05050102010706020507" pitchFamily="18" charset="2"/>
              <a:buChar char=""/>
              <a:defRPr/>
            </a:pPr>
            <a:r>
              <a:rPr lang="en-GB" sz="4000" dirty="0">
                <a:ea typeface="Calibri" panose="020F0502020204030204" pitchFamily="34" charset="0"/>
                <a:cs typeface="Calibri" panose="020F0502020204030204" pitchFamily="34" charset="0"/>
              </a:rPr>
              <a:t>How would you like your kids to see you / think of you in 10 or 20 years?</a:t>
            </a:r>
            <a:endParaRPr lang="it-IT" sz="4000" dirty="0">
              <a:ea typeface="Calibri" panose="020F0502020204030204" pitchFamily="34" charset="0"/>
              <a:cs typeface="Calibri" panose="020F0502020204030204" pitchFamily="34" charset="0"/>
            </a:endParaRPr>
          </a:p>
          <a:p>
            <a:pPr marL="342900" indent="-342900">
              <a:lnSpc>
                <a:spcPct val="107000"/>
              </a:lnSpc>
              <a:spcBef>
                <a:spcPts val="600"/>
              </a:spcBef>
              <a:spcAft>
                <a:spcPts val="0"/>
              </a:spcAft>
              <a:buFont typeface="Symbol" panose="05050102010706020507" pitchFamily="18" charset="2"/>
              <a:buChar char=""/>
              <a:defRPr/>
            </a:pPr>
            <a:r>
              <a:rPr lang="en-GB" sz="4000" dirty="0">
                <a:ea typeface="Calibri" panose="020F0502020204030204" pitchFamily="34" charset="0"/>
                <a:cs typeface="Calibri" panose="020F0502020204030204" pitchFamily="34" charset="0"/>
              </a:rPr>
              <a:t>Have you kids seen you act violently or abusively? How do you think it affects them?</a:t>
            </a:r>
            <a:endParaRPr lang="it-IT" sz="4000" dirty="0">
              <a:ea typeface="Calibri" panose="020F0502020204030204" pitchFamily="34" charset="0"/>
              <a:cs typeface="Calibri" panose="020F0502020204030204" pitchFamily="34" charset="0"/>
            </a:endParaRPr>
          </a:p>
          <a:p>
            <a:pPr marL="342900" indent="-342900">
              <a:lnSpc>
                <a:spcPct val="107000"/>
              </a:lnSpc>
              <a:spcBef>
                <a:spcPts val="600"/>
              </a:spcBef>
              <a:spcAft>
                <a:spcPts val="0"/>
              </a:spcAft>
              <a:buFont typeface="Symbol" panose="05050102010706020507" pitchFamily="18" charset="2"/>
              <a:buChar char=""/>
              <a:defRPr/>
            </a:pPr>
            <a:r>
              <a:rPr lang="en-GB" sz="4000" dirty="0">
                <a:ea typeface="Calibri" panose="020F0502020204030204" pitchFamily="34" charset="0"/>
                <a:cs typeface="Calibri" panose="020F0502020204030204" pitchFamily="34" charset="0"/>
              </a:rPr>
              <a:t>Do you think your children respect you or fear you?</a:t>
            </a:r>
            <a:endParaRPr lang="it-IT" sz="4000" dirty="0">
              <a:ea typeface="Calibri" panose="020F0502020204030204" pitchFamily="34" charset="0"/>
              <a:cs typeface="Calibri" panose="020F0502020204030204" pitchFamily="34" charset="0"/>
            </a:endParaRPr>
          </a:p>
          <a:p>
            <a:pPr marL="342900" indent="-342900">
              <a:lnSpc>
                <a:spcPct val="107000"/>
              </a:lnSpc>
              <a:spcBef>
                <a:spcPts val="600"/>
              </a:spcBef>
              <a:spcAft>
                <a:spcPts val="0"/>
              </a:spcAft>
              <a:buFont typeface="Symbol" panose="05050102010706020507" pitchFamily="18" charset="2"/>
              <a:buChar char=""/>
              <a:defRPr/>
            </a:pPr>
            <a:r>
              <a:rPr lang="en-GB" sz="4000" dirty="0">
                <a:ea typeface="Calibri" panose="020F0502020204030204" pitchFamily="34" charset="0"/>
                <a:cs typeface="Calibri" panose="020F0502020204030204" pitchFamily="34" charset="0"/>
              </a:rPr>
              <a:t>How might your kids benefit if you did some work on your behaviour?</a:t>
            </a:r>
            <a:endParaRPr lang="it-IT" sz="4000" dirty="0">
              <a:ea typeface="Calibri" panose="020F0502020204030204" pitchFamily="34" charset="0"/>
              <a:cs typeface="Calibri" panose="020F0502020204030204" pitchFamily="34" charset="0"/>
            </a:endParaRPr>
          </a:p>
          <a:p>
            <a:pPr marL="342900" indent="-342900">
              <a:lnSpc>
                <a:spcPct val="107000"/>
              </a:lnSpc>
              <a:spcBef>
                <a:spcPts val="600"/>
              </a:spcBef>
              <a:spcAft>
                <a:spcPts val="0"/>
              </a:spcAft>
              <a:buFont typeface="Symbol" panose="05050102010706020507" pitchFamily="18" charset="2"/>
              <a:buChar char=""/>
              <a:defRPr/>
            </a:pPr>
            <a:r>
              <a:rPr lang="en-GB" sz="4000" dirty="0">
                <a:ea typeface="Calibri" panose="020F0502020204030204" pitchFamily="34" charset="0"/>
                <a:cs typeface="Calibri" panose="020F0502020204030204" pitchFamily="34" charset="0"/>
              </a:rPr>
              <a:t>How do you think your relationship with your kids might change if they weren’t feeling scared of you?</a:t>
            </a:r>
            <a:endParaRPr lang="it-IT" sz="4000" dirty="0">
              <a:ea typeface="Calibri" panose="020F0502020204030204" pitchFamily="34" charset="0"/>
              <a:cs typeface="Calibri" panose="020F0502020204030204" pitchFamily="34" charset="0"/>
            </a:endParaRPr>
          </a:p>
          <a:p>
            <a:pPr marL="342900" indent="-342900">
              <a:lnSpc>
                <a:spcPct val="107000"/>
              </a:lnSpc>
              <a:spcBef>
                <a:spcPts val="600"/>
              </a:spcBef>
              <a:spcAft>
                <a:spcPts val="0"/>
              </a:spcAft>
              <a:buFont typeface="Symbol" panose="05050102010706020507" pitchFamily="18" charset="2"/>
              <a:buChar char=""/>
              <a:defRPr/>
            </a:pPr>
            <a:r>
              <a:rPr lang="en-GB" sz="4000" dirty="0">
                <a:ea typeface="Calibri" panose="020F0502020204030204" pitchFamily="34" charset="0"/>
                <a:cs typeface="Calibri" panose="020F0502020204030204" pitchFamily="34" charset="0"/>
              </a:rPr>
              <a:t>What could become possible in your life if you didn’t use violence when you felt upset?</a:t>
            </a:r>
            <a:endParaRPr lang="it-IT" sz="4000" dirty="0">
              <a:ea typeface="Calibri" panose="020F0502020204030204" pitchFamily="34" charset="0"/>
              <a:cs typeface="Calibri" panose="020F0502020204030204" pitchFamily="34" charset="0"/>
            </a:endParaRPr>
          </a:p>
          <a:p>
            <a:pPr marL="342900" indent="-342900">
              <a:lnSpc>
                <a:spcPct val="107000"/>
              </a:lnSpc>
              <a:spcBef>
                <a:spcPts val="600"/>
              </a:spcBef>
              <a:spcAft>
                <a:spcPts val="800"/>
              </a:spcAft>
              <a:buFont typeface="Symbol" panose="05050102010706020507" pitchFamily="18" charset="2"/>
              <a:buChar char=""/>
              <a:defRPr/>
            </a:pPr>
            <a:r>
              <a:rPr lang="en-GB" sz="4000" dirty="0">
                <a:ea typeface="Calibri" panose="020F0502020204030204" pitchFamily="34" charset="0"/>
                <a:cs typeface="Calibri" panose="020F0502020204030204" pitchFamily="34" charset="0"/>
              </a:rPr>
              <a:t>What type of father would you like to become, or be more of the time? What would it mean to you if you were that Dad, or that Dad more of the time? What do you do that gets in the way of this?</a:t>
            </a:r>
            <a:endParaRPr lang="it-IT" sz="4000" dirty="0">
              <a:ea typeface="Calibri" panose="020F0502020204030204" pitchFamily="34" charset="0"/>
              <a:cs typeface="Calibri" panose="020F0502020204030204" pitchFamily="34" charset="0"/>
            </a:endParaRPr>
          </a:p>
          <a:p>
            <a:endParaRPr lang="en-US" dirty="0"/>
          </a:p>
        </p:txBody>
      </p:sp>
      <p:sp>
        <p:nvSpPr>
          <p:cNvPr id="4" name="Segnaposto numero diapositiva 3">
            <a:extLst>
              <a:ext uri="{FF2B5EF4-FFF2-40B4-BE49-F238E27FC236}">
                <a16:creationId xmlns:a16="http://schemas.microsoft.com/office/drawing/2014/main" id="{46CB614E-0C2D-7D45-92DE-256E2525A8CB}"/>
              </a:ext>
            </a:extLst>
          </p:cNvPr>
          <p:cNvSpPr>
            <a:spLocks noGrp="1"/>
          </p:cNvSpPr>
          <p:nvPr>
            <p:ph type="sldNum" sz="quarter" idx="12"/>
          </p:nvPr>
        </p:nvSpPr>
        <p:spPr/>
        <p:txBody>
          <a:bodyPr/>
          <a:lstStyle/>
          <a:p>
            <a:fld id="{B4F2D5C7-84DD-494F-97B2-3494FDEA814F}" type="slidenum">
              <a:rPr lang="sv-SE" smtClean="0"/>
              <a:pPr/>
              <a:t>33</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28977029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5B24E61-20E3-B54E-8260-93001C3E13DC}"/>
              </a:ext>
            </a:extLst>
          </p:cNvPr>
          <p:cNvSpPr>
            <a:spLocks noGrp="1"/>
          </p:cNvSpPr>
          <p:nvPr>
            <p:ph type="sldNum" sz="quarter" idx="12"/>
          </p:nvPr>
        </p:nvSpPr>
        <p:spPr/>
        <p:txBody>
          <a:bodyPr/>
          <a:lstStyle/>
          <a:p>
            <a:fld id="{B4F2D5C7-84DD-494F-97B2-3494FDEA814F}" type="slidenum">
              <a:rPr lang="sv-SE" smtClean="0"/>
              <a:pPr/>
              <a:t>34</a:t>
            </a:fld>
            <a:endParaRPr lang="sv-SE"/>
          </a:p>
        </p:txBody>
      </p:sp>
      <p:sp>
        <p:nvSpPr>
          <p:cNvPr id="6" name="Rettangolo 5">
            <a:extLst>
              <a:ext uri="{FF2B5EF4-FFF2-40B4-BE49-F238E27FC236}">
                <a16:creationId xmlns:a16="http://schemas.microsoft.com/office/drawing/2014/main" id="{2469345F-DBCB-764B-962A-96931DA3E48A}"/>
              </a:ext>
            </a:extLst>
          </p:cNvPr>
          <p:cNvSpPr>
            <a:spLocks noChangeArrowheads="1"/>
          </p:cNvSpPr>
          <p:nvPr/>
        </p:nvSpPr>
        <p:spPr bwMode="auto">
          <a:xfrm>
            <a:off x="1714500" y="1551214"/>
            <a:ext cx="8515350" cy="2877711"/>
          </a:xfrm>
          <a:prstGeom prst="rect">
            <a:avLst/>
          </a:prstGeom>
          <a:noFill/>
          <a:ln w="28575">
            <a:solidFill>
              <a:srgbClr val="005E9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it-IT" sz="4000" b="1" dirty="0">
                <a:solidFill>
                  <a:srgbClr val="005E93"/>
                </a:solidFill>
                <a:latin typeface="+mn-lt"/>
              </a:rPr>
              <a:t>Cas</a:t>
            </a:r>
            <a:r>
              <a:rPr lang="it-IT" altLang="it-IT" sz="4000" b="1" dirty="0">
                <a:solidFill>
                  <a:srgbClr val="005E93"/>
                </a:solidFill>
                <a:latin typeface="+mn-lt"/>
              </a:rPr>
              <a:t>e Study – Third Exercise: Step 3</a:t>
            </a:r>
          </a:p>
          <a:p>
            <a:pPr algn="ctr">
              <a:lnSpc>
                <a:spcPct val="100000"/>
              </a:lnSpc>
              <a:spcBef>
                <a:spcPct val="0"/>
              </a:spcBef>
              <a:buFontTx/>
              <a:buNone/>
            </a:pPr>
            <a:endParaRPr lang="it-IT" altLang="it-IT" sz="1800" b="1" dirty="0">
              <a:latin typeface="Constantia" panose="02030602050306030303" pitchFamily="18" charset="0"/>
            </a:endParaRPr>
          </a:p>
          <a:p>
            <a:pPr marL="360000" indent="-360000">
              <a:lnSpc>
                <a:spcPct val="100000"/>
              </a:lnSpc>
              <a:spcBef>
                <a:spcPct val="0"/>
              </a:spcBef>
            </a:pPr>
            <a:r>
              <a:rPr lang="en-US" altLang="it-IT" sz="2400" dirty="0">
                <a:latin typeface="+mn-lt"/>
              </a:rPr>
              <a:t>Review and discuss the case briefly in the big group. </a:t>
            </a:r>
          </a:p>
          <a:p>
            <a:pPr marL="360000" indent="-360000">
              <a:lnSpc>
                <a:spcPct val="100000"/>
              </a:lnSpc>
              <a:spcBef>
                <a:spcPct val="0"/>
              </a:spcBef>
            </a:pPr>
            <a:r>
              <a:rPr lang="en-US" altLang="it-IT" sz="2400" dirty="0">
                <a:latin typeface="+mn-lt"/>
              </a:rPr>
              <a:t>One training participant should role play as the perpetrator, and in turn everyone asks a question to help motivate the man. </a:t>
            </a:r>
          </a:p>
          <a:p>
            <a:pPr marL="360000" indent="-360000">
              <a:lnSpc>
                <a:spcPct val="100000"/>
              </a:lnSpc>
              <a:spcBef>
                <a:spcPct val="0"/>
              </a:spcBef>
            </a:pPr>
            <a:r>
              <a:rPr lang="en-US" altLang="it-IT" sz="2400" dirty="0">
                <a:latin typeface="+mn-lt"/>
              </a:rPr>
              <a:t>At the end of the exercise there is a big group discussion. (Perpetrator can also be played by trainer) </a:t>
            </a:r>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999190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engage_step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4500"/>
            <a:ext cx="4305745" cy="3493014"/>
          </a:xfrm>
          <a:prstGeom prst="rect">
            <a:avLst/>
          </a:prstGeom>
        </p:spPr>
      </p:pic>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4097513" y="1906406"/>
            <a:ext cx="6932075" cy="3143213"/>
          </a:xfrm>
        </p:spPr>
        <p:txBody>
          <a:bodyPr>
            <a:noAutofit/>
          </a:bodyPr>
          <a:lstStyle/>
          <a:p>
            <a:r>
              <a:rPr lang="en-GB" sz="4800" b="1" u="sng" dirty="0">
                <a:solidFill>
                  <a:srgbClr val="005E93"/>
                </a:solidFill>
                <a:latin typeface="Calibri" panose="020F0502020204030204" pitchFamily="34" charset="0"/>
                <a:cs typeface="Times New Roman" panose="02020603050405020304" pitchFamily="18" charset="0"/>
              </a:rPr>
              <a:t>Step 4: Referring </a:t>
            </a:r>
            <a:r>
              <a:rPr lang="en-GB" sz="4800" b="1" dirty="0">
                <a:solidFill>
                  <a:srgbClr val="005E93"/>
                </a:solidFill>
                <a:latin typeface="Calibri" panose="020F0502020204030204" pitchFamily="34" charset="0"/>
                <a:cs typeface="Times New Roman" panose="02020603050405020304" pitchFamily="18" charset="0"/>
              </a:rPr>
              <a:t>men to perpetrator programmes, coordinated multi-agency response</a:t>
            </a:r>
            <a:endParaRPr lang="sv-SE" sz="4800" b="1" dirty="0">
              <a:solidFill>
                <a:srgbClr val="005E93"/>
              </a:solidFill>
              <a:latin typeface="Calibri" panose="020F0502020204030204" pitchFamily="34" charset="0"/>
              <a:cs typeface="Times New Roman" panose="02020603050405020304" pitchFamily="18" charset="0"/>
            </a:endParaRPr>
          </a:p>
        </p:txBody>
      </p:sp>
      <p:pic>
        <p:nvPicPr>
          <p:cNvPr id="5" name="Bild 4" descr="logo_engage_gradient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6C5CAC3E-F097-1646-ADBB-9A4583A3CE60}"/>
              </a:ext>
            </a:extLst>
          </p:cNvPr>
          <p:cNvSpPr>
            <a:spLocks noGrp="1"/>
          </p:cNvSpPr>
          <p:nvPr>
            <p:ph type="sldNum" sz="quarter" idx="12"/>
          </p:nvPr>
        </p:nvSpPr>
        <p:spPr/>
        <p:txBody>
          <a:bodyPr/>
          <a:lstStyle/>
          <a:p>
            <a:fld id="{B4F2D5C7-84DD-494F-97B2-3494FDEA814F}" type="slidenum">
              <a:rPr lang="sv-SE" smtClean="0"/>
              <a:pPr/>
              <a:t>35</a:t>
            </a:fld>
            <a:endParaRPr lang="sv-SE"/>
          </a:p>
        </p:txBody>
      </p:sp>
    </p:spTree>
    <p:extLst>
      <p:ext uri="{BB962C8B-B14F-4D97-AF65-F5344CB8AC3E}">
        <p14:creationId xmlns:p14="http://schemas.microsoft.com/office/powerpoint/2010/main" val="36543868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5F243-BACA-064E-AE9A-9FCB2AA2E867}"/>
              </a:ext>
            </a:extLst>
          </p:cNvPr>
          <p:cNvSpPr>
            <a:spLocks noGrp="1"/>
          </p:cNvSpPr>
          <p:nvPr>
            <p:ph type="title"/>
          </p:nvPr>
        </p:nvSpPr>
        <p:spPr>
          <a:xfrm>
            <a:off x="838200" y="548005"/>
            <a:ext cx="10515600" cy="1325563"/>
          </a:xfrm>
        </p:spPr>
        <p:txBody>
          <a:bodyPr>
            <a:normAutofit/>
          </a:bodyPr>
          <a:lstStyle/>
          <a:p>
            <a:r>
              <a:rPr lang="it-IT" altLang="it-IT" sz="4300" b="1" dirty="0" err="1">
                <a:solidFill>
                  <a:srgbClr val="005E93"/>
                </a:solidFill>
                <a:latin typeface="+mn-lt"/>
                <a:cs typeface="Arial" panose="020B0604020202020204" pitchFamily="34" charset="0"/>
              </a:rPr>
              <a:t>Referring</a:t>
            </a:r>
            <a:r>
              <a:rPr lang="it-IT" altLang="it-IT" sz="4300" b="1" dirty="0">
                <a:solidFill>
                  <a:srgbClr val="005E93"/>
                </a:solidFill>
                <a:latin typeface="+mn-lt"/>
                <a:cs typeface="Arial" panose="020B0604020202020204" pitchFamily="34" charset="0"/>
              </a:rPr>
              <a:t> men to a perpetrator </a:t>
            </a:r>
            <a:r>
              <a:rPr lang="it-IT" altLang="it-IT" sz="4300" b="1" dirty="0" err="1">
                <a:solidFill>
                  <a:srgbClr val="005E93"/>
                </a:solidFill>
                <a:latin typeface="+mn-lt"/>
                <a:cs typeface="Arial" panose="020B0604020202020204" pitchFamily="34" charset="0"/>
              </a:rPr>
              <a:t>programme</a:t>
            </a:r>
            <a:endParaRPr lang="en-US" sz="4300" dirty="0">
              <a:solidFill>
                <a:srgbClr val="005E93"/>
              </a:solidFill>
              <a:latin typeface="+mn-lt"/>
            </a:endParaRPr>
          </a:p>
        </p:txBody>
      </p:sp>
      <p:sp>
        <p:nvSpPr>
          <p:cNvPr id="3" name="Segnaposto contenuto 2">
            <a:extLst>
              <a:ext uri="{FF2B5EF4-FFF2-40B4-BE49-F238E27FC236}">
                <a16:creationId xmlns:a16="http://schemas.microsoft.com/office/drawing/2014/main" id="{41F48485-0E17-DB47-B1E0-12A5D05F5182}"/>
              </a:ext>
            </a:extLst>
          </p:cNvPr>
          <p:cNvSpPr>
            <a:spLocks noGrp="1"/>
          </p:cNvSpPr>
          <p:nvPr>
            <p:ph idx="1"/>
          </p:nvPr>
        </p:nvSpPr>
        <p:spPr/>
        <p:txBody>
          <a:bodyPr>
            <a:normAutofit/>
          </a:bodyPr>
          <a:lstStyle/>
          <a:p>
            <a:r>
              <a:rPr lang="en-GB" altLang="it-IT" sz="2400" dirty="0"/>
              <a:t>If you have detected and addressed domestic violence in a service user and have been able to co-create sufficient acknowledgement and motivation for referral, you should </a:t>
            </a:r>
            <a:r>
              <a:rPr lang="en-GB" altLang="it-IT" sz="2400" b="1" dirty="0"/>
              <a:t>refer the man</a:t>
            </a:r>
            <a:r>
              <a:rPr lang="en-GB" altLang="it-IT" sz="2400" dirty="0"/>
              <a:t> to a perpetrator programme </a:t>
            </a:r>
            <a:endParaRPr lang="en-US" altLang="it-IT" sz="2400" dirty="0"/>
          </a:p>
          <a:p>
            <a:r>
              <a:rPr lang="en-GB" altLang="it-IT" sz="2400" dirty="0"/>
              <a:t>A structured perpetrator programme usually entails an </a:t>
            </a:r>
            <a:r>
              <a:rPr lang="en-GB" altLang="it-IT" sz="2400" b="1" dirty="0"/>
              <a:t>individual intake</a:t>
            </a:r>
            <a:r>
              <a:rPr lang="en-GB" altLang="it-IT" sz="2400" dirty="0"/>
              <a:t> and assessment phase, </a:t>
            </a:r>
            <a:r>
              <a:rPr lang="en-GB" altLang="it-IT" sz="2400" b="1" dirty="0"/>
              <a:t>group (or individual) intervention </a:t>
            </a:r>
            <a:r>
              <a:rPr lang="en-GB" altLang="it-IT" sz="2400" dirty="0"/>
              <a:t>and, ideally a </a:t>
            </a:r>
            <a:r>
              <a:rPr lang="en-GB" altLang="it-IT" sz="2400" b="1" dirty="0"/>
              <a:t>follow-up</a:t>
            </a:r>
            <a:r>
              <a:rPr lang="en-GB" altLang="it-IT" sz="2400" dirty="0"/>
              <a:t> phase to see whether objectives are achieved and maintained</a:t>
            </a:r>
            <a:endParaRPr lang="it-IT" altLang="it-IT" sz="2400" dirty="0"/>
          </a:p>
          <a:p>
            <a:r>
              <a:rPr lang="en-GB" altLang="it-IT" sz="2400" dirty="0"/>
              <a:t>Perpetrator programmes should </a:t>
            </a:r>
            <a:r>
              <a:rPr lang="en-GB" altLang="it-IT" sz="2400" dirty="0" err="1"/>
              <a:t>fulfill</a:t>
            </a:r>
            <a:r>
              <a:rPr lang="en-GB" altLang="it-IT" sz="2400" dirty="0"/>
              <a:t> different </a:t>
            </a:r>
            <a:r>
              <a:rPr lang="en-GB" altLang="it-IT" sz="2400" b="1" dirty="0"/>
              <a:t>quality standards</a:t>
            </a:r>
            <a:r>
              <a:rPr lang="en-GB" altLang="it-IT" sz="2400" dirty="0"/>
              <a:t>, including to pro-actively </a:t>
            </a:r>
            <a:r>
              <a:rPr lang="en-GB" altLang="it-IT" sz="2400" b="1" dirty="0"/>
              <a:t>contact the (ex-) partners </a:t>
            </a:r>
            <a:r>
              <a:rPr lang="en-GB" altLang="it-IT" sz="2400" dirty="0"/>
              <a:t>of the men they work with to make sure they receive the information and support they need for them and their children to be safe</a:t>
            </a:r>
            <a:endParaRPr lang="it-IT" altLang="it-IT" sz="2400" dirty="0"/>
          </a:p>
          <a:p>
            <a:endParaRPr lang="en-US" dirty="0"/>
          </a:p>
        </p:txBody>
      </p:sp>
      <p:sp>
        <p:nvSpPr>
          <p:cNvPr id="4" name="Segnaposto numero diapositiva 3">
            <a:extLst>
              <a:ext uri="{FF2B5EF4-FFF2-40B4-BE49-F238E27FC236}">
                <a16:creationId xmlns:a16="http://schemas.microsoft.com/office/drawing/2014/main" id="{EBB29814-2EAC-4348-BFC6-9A5BEC459754}"/>
              </a:ext>
            </a:extLst>
          </p:cNvPr>
          <p:cNvSpPr>
            <a:spLocks noGrp="1"/>
          </p:cNvSpPr>
          <p:nvPr>
            <p:ph type="sldNum" sz="quarter" idx="12"/>
          </p:nvPr>
        </p:nvSpPr>
        <p:spPr/>
        <p:txBody>
          <a:bodyPr/>
          <a:lstStyle/>
          <a:p>
            <a:fld id="{B4F2D5C7-84DD-494F-97B2-3494FDEA814F}" type="slidenum">
              <a:rPr lang="sv-SE" smtClean="0"/>
              <a:pPr/>
              <a:t>36</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1502458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10B5DF-217B-3846-9921-65F5AD4979AE}"/>
              </a:ext>
            </a:extLst>
          </p:cNvPr>
          <p:cNvSpPr>
            <a:spLocks noGrp="1"/>
          </p:cNvSpPr>
          <p:nvPr>
            <p:ph type="title"/>
          </p:nvPr>
        </p:nvSpPr>
        <p:spPr/>
        <p:txBody>
          <a:bodyPr>
            <a:normAutofit/>
          </a:bodyPr>
          <a:lstStyle/>
          <a:p>
            <a:r>
              <a:rPr lang="it-IT" altLang="it-IT" sz="4300" b="1" dirty="0">
                <a:solidFill>
                  <a:srgbClr val="005E93"/>
                </a:solidFill>
                <a:latin typeface="+mn-lt"/>
                <a:cs typeface="Arial" panose="020B0604020202020204" pitchFamily="34" charset="0"/>
              </a:rPr>
              <a:t>Good practices for referrals</a:t>
            </a:r>
            <a:endParaRPr lang="en-US" altLang="it-IT" sz="4300" b="1" dirty="0">
              <a:solidFill>
                <a:srgbClr val="005E93"/>
              </a:solidFill>
              <a:latin typeface="+mn-lt"/>
              <a:cs typeface="Arial" panose="020B0604020202020204" pitchFamily="34" charset="0"/>
            </a:endParaRPr>
          </a:p>
        </p:txBody>
      </p:sp>
      <p:sp>
        <p:nvSpPr>
          <p:cNvPr id="3" name="Segnaposto contenuto 2">
            <a:extLst>
              <a:ext uri="{FF2B5EF4-FFF2-40B4-BE49-F238E27FC236}">
                <a16:creationId xmlns:a16="http://schemas.microsoft.com/office/drawing/2014/main" id="{F4900BA9-FB8F-B642-89BD-726CB90FC007}"/>
              </a:ext>
            </a:extLst>
          </p:cNvPr>
          <p:cNvSpPr>
            <a:spLocks noGrp="1"/>
          </p:cNvSpPr>
          <p:nvPr>
            <p:ph idx="1"/>
          </p:nvPr>
        </p:nvSpPr>
        <p:spPr>
          <a:xfrm>
            <a:off x="838200" y="1743329"/>
            <a:ext cx="10515600" cy="4351338"/>
          </a:xfrm>
        </p:spPr>
        <p:txBody>
          <a:bodyPr>
            <a:normAutofit fontScale="85000" lnSpcReduction="10000"/>
          </a:bodyPr>
          <a:lstStyle/>
          <a:p>
            <a:r>
              <a:rPr lang="en-GB" altLang="it-IT" dirty="0"/>
              <a:t>Where no structured perpetrator programmes are available, </a:t>
            </a:r>
            <a:r>
              <a:rPr lang="en-GB" altLang="it-IT" b="1" dirty="0"/>
              <a:t>individual counselling clearly aimed at stopping the use of violence </a:t>
            </a:r>
            <a:r>
              <a:rPr lang="en-GB" altLang="it-IT" dirty="0"/>
              <a:t>might be an alternative if this includes risk assessment and management within a victim/survivor safety focused approach</a:t>
            </a:r>
            <a:endParaRPr lang="it-IT" altLang="it-IT" dirty="0"/>
          </a:p>
          <a:p>
            <a:r>
              <a:rPr lang="en-GB" altLang="it-IT" dirty="0"/>
              <a:t>It is important to prepare the referral well and to </a:t>
            </a:r>
            <a:r>
              <a:rPr lang="en-GB" altLang="it-IT" b="1" dirty="0"/>
              <a:t>inform the man </a:t>
            </a:r>
            <a:r>
              <a:rPr lang="en-GB" altLang="it-IT" dirty="0"/>
              <a:t>about why he is being referred, what the benefits are for him and others, what his rights and responsibilities are in relation to the referral and what to expect from it</a:t>
            </a:r>
            <a:endParaRPr lang="it-IT" altLang="it-IT" dirty="0"/>
          </a:p>
          <a:p>
            <a:r>
              <a:rPr lang="en-GB" altLang="it-IT" dirty="0"/>
              <a:t>Agree about the </a:t>
            </a:r>
            <a:r>
              <a:rPr lang="en-GB" altLang="it-IT" b="1" dirty="0"/>
              <a:t>mechanism of feedback </a:t>
            </a:r>
            <a:r>
              <a:rPr lang="en-GB" altLang="it-IT" dirty="0"/>
              <a:t>and coordination with the specialised service you refer the man to while you keep working with him and about how you can support his participation in the programme</a:t>
            </a:r>
          </a:p>
          <a:p>
            <a:r>
              <a:rPr lang="en-GB" altLang="it-IT" b="1" dirty="0"/>
              <a:t>Do not refer </a:t>
            </a:r>
            <a:r>
              <a:rPr lang="en-GB" altLang="it-IT" dirty="0"/>
              <a:t>a man who uses domestic violence and abuse to anger management courses or programmes, couples counselling or therapy, mediation and family therapy</a:t>
            </a:r>
            <a:endParaRPr lang="it-IT" altLang="it-IT" dirty="0"/>
          </a:p>
          <a:p>
            <a:endParaRPr lang="it-IT" altLang="it-IT" dirty="0"/>
          </a:p>
          <a:p>
            <a:endParaRPr lang="en-US" dirty="0"/>
          </a:p>
        </p:txBody>
      </p:sp>
      <p:sp>
        <p:nvSpPr>
          <p:cNvPr id="4" name="Segnaposto numero diapositiva 3">
            <a:extLst>
              <a:ext uri="{FF2B5EF4-FFF2-40B4-BE49-F238E27FC236}">
                <a16:creationId xmlns:a16="http://schemas.microsoft.com/office/drawing/2014/main" id="{20A86636-C685-934C-A274-11A0CF3566B0}"/>
              </a:ext>
            </a:extLst>
          </p:cNvPr>
          <p:cNvSpPr>
            <a:spLocks noGrp="1"/>
          </p:cNvSpPr>
          <p:nvPr>
            <p:ph type="sldNum" sz="quarter" idx="12"/>
          </p:nvPr>
        </p:nvSpPr>
        <p:spPr/>
        <p:txBody>
          <a:bodyPr/>
          <a:lstStyle/>
          <a:p>
            <a:fld id="{B4F2D5C7-84DD-494F-97B2-3494FDEA814F}" type="slidenum">
              <a:rPr lang="sv-SE" smtClean="0"/>
              <a:pPr/>
              <a:t>37</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3559260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5AE0787-C3D4-DD49-8466-204099ACD6FC}"/>
              </a:ext>
            </a:extLst>
          </p:cNvPr>
          <p:cNvSpPr>
            <a:spLocks noGrp="1"/>
          </p:cNvSpPr>
          <p:nvPr>
            <p:ph type="sldNum" sz="quarter" idx="12"/>
          </p:nvPr>
        </p:nvSpPr>
        <p:spPr/>
        <p:txBody>
          <a:bodyPr/>
          <a:lstStyle/>
          <a:p>
            <a:fld id="{B4F2D5C7-84DD-494F-97B2-3494FDEA814F}" type="slidenum">
              <a:rPr lang="sv-SE" smtClean="0"/>
              <a:pPr/>
              <a:t>38</a:t>
            </a:fld>
            <a:endParaRPr lang="sv-SE"/>
          </a:p>
        </p:txBody>
      </p:sp>
      <p:sp>
        <p:nvSpPr>
          <p:cNvPr id="5" name="Rettangolo 4">
            <a:extLst>
              <a:ext uri="{FF2B5EF4-FFF2-40B4-BE49-F238E27FC236}">
                <a16:creationId xmlns:a16="http://schemas.microsoft.com/office/drawing/2014/main" id="{AD4EBA3C-EE81-C34A-A83A-00AD109DAF51}"/>
              </a:ext>
            </a:extLst>
          </p:cNvPr>
          <p:cNvSpPr>
            <a:spLocks noChangeArrowheads="1"/>
          </p:cNvSpPr>
          <p:nvPr/>
        </p:nvSpPr>
        <p:spPr bwMode="auto">
          <a:xfrm>
            <a:off x="1703388" y="1950149"/>
            <a:ext cx="8526462" cy="2462213"/>
          </a:xfrm>
          <a:prstGeom prst="rect">
            <a:avLst/>
          </a:prstGeom>
          <a:noFill/>
          <a:ln w="28575">
            <a:solidFill>
              <a:srgbClr val="005E9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it-IT" sz="4000" b="1" dirty="0">
                <a:solidFill>
                  <a:srgbClr val="005E93"/>
                </a:solidFill>
                <a:latin typeface="+mn-lt"/>
              </a:rPr>
              <a:t>Cas</a:t>
            </a:r>
            <a:r>
              <a:rPr lang="it-IT" altLang="it-IT" sz="4000" b="1" dirty="0">
                <a:solidFill>
                  <a:srgbClr val="005E93"/>
                </a:solidFill>
                <a:latin typeface="+mn-lt"/>
              </a:rPr>
              <a:t>e Study –Fourth Exercise: Step 4</a:t>
            </a:r>
          </a:p>
          <a:p>
            <a:pPr>
              <a:lnSpc>
                <a:spcPct val="100000"/>
              </a:lnSpc>
              <a:spcBef>
                <a:spcPct val="0"/>
              </a:spcBef>
              <a:buFontTx/>
              <a:buNone/>
            </a:pPr>
            <a:endParaRPr lang="it-IT" altLang="it-IT" sz="1800" b="1" dirty="0"/>
          </a:p>
          <a:p>
            <a:pPr marL="360000" indent="-360000">
              <a:lnSpc>
                <a:spcPct val="100000"/>
              </a:lnSpc>
              <a:spcBef>
                <a:spcPct val="0"/>
              </a:spcBef>
            </a:pPr>
            <a:r>
              <a:rPr lang="en-US" altLang="it-IT" sz="2400" dirty="0">
                <a:latin typeface="+mn-lt"/>
              </a:rPr>
              <a:t>In small groups, make a referral plan for Richard to a specialized service. </a:t>
            </a:r>
          </a:p>
          <a:p>
            <a:pPr marL="360000" indent="-360000">
              <a:lnSpc>
                <a:spcPct val="100000"/>
              </a:lnSpc>
              <a:spcBef>
                <a:spcPct val="0"/>
              </a:spcBef>
            </a:pPr>
            <a:r>
              <a:rPr lang="en-US" altLang="it-IT" sz="2400" dirty="0">
                <a:latin typeface="+mn-lt"/>
              </a:rPr>
              <a:t>Discussion in the big group.</a:t>
            </a:r>
          </a:p>
          <a:p>
            <a:pPr marL="360000" indent="-360000">
              <a:lnSpc>
                <a:spcPct val="100000"/>
              </a:lnSpc>
              <a:spcBef>
                <a:spcPct val="0"/>
              </a:spcBef>
              <a:buNone/>
            </a:pPr>
            <a:endParaRPr lang="en-US" altLang="it-IT" sz="2400" dirty="0">
              <a:latin typeface="+mn-lt"/>
            </a:endParaRPr>
          </a:p>
        </p:txBody>
      </p:sp>
      <p:pic>
        <p:nvPicPr>
          <p:cNvPr id="6"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3136586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591831" y="0"/>
            <a:ext cx="10515600" cy="1325563"/>
          </a:xfrm>
        </p:spPr>
        <p:txBody>
          <a:bodyPr>
            <a:normAutofit fontScale="90000"/>
          </a:bodyPr>
          <a:lstStyle/>
          <a:p>
            <a:br>
              <a:rPr lang="en-GB" sz="4800" b="1" dirty="0">
                <a:solidFill>
                  <a:srgbClr val="2F5496"/>
                </a:solidFill>
                <a:latin typeface="Calibri" panose="020F0502020204030204" pitchFamily="34" charset="0"/>
                <a:cs typeface="Times New Roman" panose="02020603050405020304" pitchFamily="18" charset="0"/>
              </a:rPr>
            </a:br>
            <a:br>
              <a:rPr lang="en-GB" sz="4800" b="1" dirty="0">
                <a:solidFill>
                  <a:srgbClr val="2F5496"/>
                </a:solidFill>
                <a:latin typeface="Calibri" panose="020F0502020204030204" pitchFamily="34" charset="0"/>
                <a:cs typeface="Times New Roman" panose="02020603050405020304" pitchFamily="18" charset="0"/>
              </a:rPr>
            </a:br>
            <a:r>
              <a:rPr lang="en-GB" b="1" dirty="0">
                <a:solidFill>
                  <a:srgbClr val="005E93"/>
                </a:solidFill>
                <a:latin typeface="Calibri" panose="020F0502020204030204" pitchFamily="34" charset="0"/>
                <a:cs typeface="Times New Roman" panose="02020603050405020304" pitchFamily="18" charset="0"/>
              </a:rPr>
              <a:t>Professional, personal and legal dilemmas</a:t>
            </a:r>
            <a:br>
              <a:rPr lang="sv-SE" sz="3600" dirty="0"/>
            </a:br>
            <a:br>
              <a:rPr lang="sv-SE" sz="4800" b="1" dirty="0">
                <a:solidFill>
                  <a:srgbClr val="2F5496"/>
                </a:solidFill>
                <a:latin typeface="Calibri" panose="020F0502020204030204" pitchFamily="34" charset="0"/>
                <a:cs typeface="Times New Roman" panose="02020603050405020304" pitchFamily="18" charset="0"/>
              </a:rPr>
            </a:br>
            <a:endParaRPr lang="sv-SE" sz="4800" b="1" dirty="0">
              <a:solidFill>
                <a:srgbClr val="2F5496"/>
              </a:solidFill>
              <a:latin typeface="Calibri" panose="020F0502020204030204" pitchFamily="34" charset="0"/>
              <a:cs typeface="Times New Roman" panose="02020603050405020304" pitchFamily="18" charset="0"/>
            </a:endParaRPr>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pic>
        <p:nvPicPr>
          <p:cNvPr id="6" name="Bild 5" descr="engage_fig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4" y="1313534"/>
            <a:ext cx="11914152" cy="5544465"/>
          </a:xfrm>
          <a:prstGeom prst="rect">
            <a:avLst/>
          </a:prstGeom>
        </p:spPr>
      </p:pic>
      <p:sp>
        <p:nvSpPr>
          <p:cNvPr id="3" name="Slide Number Placeholder 2">
            <a:extLst>
              <a:ext uri="{FF2B5EF4-FFF2-40B4-BE49-F238E27FC236}">
                <a16:creationId xmlns:a16="http://schemas.microsoft.com/office/drawing/2014/main" id="{85F7D2F3-B6CC-3443-8024-E1B27511FE75}"/>
              </a:ext>
            </a:extLst>
          </p:cNvPr>
          <p:cNvSpPr>
            <a:spLocks noGrp="1"/>
          </p:cNvSpPr>
          <p:nvPr>
            <p:ph type="sldNum" sz="quarter" idx="12"/>
          </p:nvPr>
        </p:nvSpPr>
        <p:spPr/>
        <p:txBody>
          <a:bodyPr/>
          <a:lstStyle/>
          <a:p>
            <a:fld id="{B4F2D5C7-84DD-494F-97B2-3494FDEA814F}" type="slidenum">
              <a:rPr lang="sv-SE" smtClean="0"/>
              <a:pPr/>
              <a:t>39</a:t>
            </a:fld>
            <a:endParaRPr lang="sv-SE"/>
          </a:p>
        </p:txBody>
      </p:sp>
    </p:spTree>
    <p:extLst>
      <p:ext uri="{BB962C8B-B14F-4D97-AF65-F5344CB8AC3E}">
        <p14:creationId xmlns:p14="http://schemas.microsoft.com/office/powerpoint/2010/main" val="240935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838200" y="530863"/>
            <a:ext cx="10515600" cy="1325563"/>
          </a:xfrm>
        </p:spPr>
        <p:txBody>
          <a:bodyPr>
            <a:normAutofit/>
          </a:bodyPr>
          <a:lstStyle/>
          <a:p>
            <a:r>
              <a:rPr lang="sv-SE" sz="4000" b="1" dirty="0">
                <a:solidFill>
                  <a:srgbClr val="005E93"/>
                </a:solidFill>
                <a:latin typeface="Calibri" panose="020F0502020204030204" pitchFamily="34" charset="0"/>
                <a:cs typeface="Times New Roman" panose="02020603050405020304" pitchFamily="18" charset="0"/>
              </a:rPr>
              <a:t>Role of a frontline professional </a:t>
            </a:r>
            <a:br>
              <a:rPr lang="sv-SE" sz="4000" b="1" dirty="0">
                <a:solidFill>
                  <a:srgbClr val="005E93"/>
                </a:solidFill>
                <a:latin typeface="Calibri" panose="020F0502020204030204" pitchFamily="34" charset="0"/>
                <a:cs typeface="Times New Roman" panose="02020603050405020304" pitchFamily="18" charset="0"/>
              </a:rPr>
            </a:br>
            <a:r>
              <a:rPr lang="sv-SE" sz="4000" b="1" dirty="0">
                <a:solidFill>
                  <a:srgbClr val="005E93"/>
                </a:solidFill>
                <a:latin typeface="Calibri" panose="020F0502020204030204" pitchFamily="34" charset="0"/>
                <a:cs typeface="Times New Roman" panose="02020603050405020304" pitchFamily="18" charset="0"/>
              </a:rPr>
              <a:t>when interacting with male perpetrators</a:t>
            </a:r>
          </a:p>
        </p:txBody>
      </p:sp>
      <p:sp>
        <p:nvSpPr>
          <p:cNvPr id="3" name="Content Placeholder 2">
            <a:extLst>
              <a:ext uri="{FF2B5EF4-FFF2-40B4-BE49-F238E27FC236}">
                <a16:creationId xmlns:a16="http://schemas.microsoft.com/office/drawing/2014/main" id="{AF158F58-0833-DB42-AC45-ECF7F1E034BD}"/>
              </a:ext>
            </a:extLst>
          </p:cNvPr>
          <p:cNvSpPr>
            <a:spLocks noGrp="1"/>
          </p:cNvSpPr>
          <p:nvPr>
            <p:ph idx="1"/>
          </p:nvPr>
        </p:nvSpPr>
        <p:spPr>
          <a:xfrm>
            <a:off x="838200" y="2281326"/>
            <a:ext cx="10515600" cy="4351338"/>
          </a:xfrm>
        </p:spPr>
        <p:txBody>
          <a:bodyPr>
            <a:normAutofit/>
          </a:bodyPr>
          <a:lstStyle/>
          <a:p>
            <a:r>
              <a:rPr lang="en-GB" sz="2400" dirty="0"/>
              <a:t>As a frontline professional you are not responsible for </a:t>
            </a:r>
            <a:r>
              <a:rPr lang="en-US" sz="2400" dirty="0"/>
              <a:t>providing specialist services to help men stop their violence/abuse</a:t>
            </a:r>
            <a:endParaRPr lang="it-IT" altLang="it-IT" sz="2400" dirty="0"/>
          </a:p>
          <a:p>
            <a:r>
              <a:rPr lang="en-US" altLang="it-IT" sz="2400" dirty="0"/>
              <a:t>Frontline professionals have a responsibility and a central role working in collaboration with other relevant services in an integrated approach to hold the man accountable for his behavior and supporting a safe intervention for victims assuring they receive adequate support</a:t>
            </a:r>
          </a:p>
          <a:p>
            <a:r>
              <a:rPr lang="en-GB" sz="2400" dirty="0"/>
              <a:t>Frontline professionals should have the knowledge, skills and confidence to more effectively identify, address and refer male perpetrators to a perpetrator programme or other specialist services</a:t>
            </a:r>
            <a:endParaRPr lang="it-IT" altLang="it-IT" sz="2400" dirty="0"/>
          </a:p>
          <a:p>
            <a:endParaRPr lang="en-US" altLang="it-IT" dirty="0"/>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11744C6F-92DB-B84C-ACD9-C151219F5F56}"/>
              </a:ext>
            </a:extLst>
          </p:cNvPr>
          <p:cNvSpPr>
            <a:spLocks noGrp="1"/>
          </p:cNvSpPr>
          <p:nvPr>
            <p:ph type="sldNum" sz="quarter" idx="12"/>
          </p:nvPr>
        </p:nvSpPr>
        <p:spPr/>
        <p:txBody>
          <a:bodyPr/>
          <a:lstStyle/>
          <a:p>
            <a:fld id="{B4F2D5C7-84DD-494F-97B2-3494FDEA814F}" type="slidenum">
              <a:rPr lang="sv-SE" smtClean="0"/>
              <a:pPr/>
              <a:t>4</a:t>
            </a:fld>
            <a:endParaRPr lang="sv-SE"/>
          </a:p>
        </p:txBody>
      </p:sp>
    </p:spTree>
    <p:extLst>
      <p:ext uri="{BB962C8B-B14F-4D97-AF65-F5344CB8AC3E}">
        <p14:creationId xmlns:p14="http://schemas.microsoft.com/office/powerpoint/2010/main" val="1219480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EDADA99-F57D-5242-A3D9-F3F9D58B15FB}"/>
              </a:ext>
            </a:extLst>
          </p:cNvPr>
          <p:cNvSpPr>
            <a:spLocks noGrp="1"/>
          </p:cNvSpPr>
          <p:nvPr>
            <p:ph type="sldNum" sz="quarter" idx="12"/>
          </p:nvPr>
        </p:nvSpPr>
        <p:spPr/>
        <p:txBody>
          <a:bodyPr/>
          <a:lstStyle/>
          <a:p>
            <a:fld id="{B4F2D5C7-84DD-494F-97B2-3494FDEA814F}" type="slidenum">
              <a:rPr lang="sv-SE" smtClean="0"/>
              <a:pPr/>
              <a:t>40</a:t>
            </a:fld>
            <a:endParaRPr lang="sv-SE"/>
          </a:p>
        </p:txBody>
      </p:sp>
      <p:sp>
        <p:nvSpPr>
          <p:cNvPr id="5" name="Rettangolo 4">
            <a:extLst>
              <a:ext uri="{FF2B5EF4-FFF2-40B4-BE49-F238E27FC236}">
                <a16:creationId xmlns:a16="http://schemas.microsoft.com/office/drawing/2014/main" id="{37B89CE4-BF2B-1244-8054-8F8C49A85E15}"/>
              </a:ext>
            </a:extLst>
          </p:cNvPr>
          <p:cNvSpPr/>
          <p:nvPr/>
        </p:nvSpPr>
        <p:spPr>
          <a:xfrm>
            <a:off x="3578225" y="233363"/>
            <a:ext cx="5106988" cy="707886"/>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rgbClr val="005E93"/>
            </a:solidFill>
          </a:ln>
        </p:spPr>
        <p:style>
          <a:lnRef idx="1">
            <a:schemeClr val="accent2"/>
          </a:lnRef>
          <a:fillRef idx="2">
            <a:schemeClr val="accent2"/>
          </a:fillRef>
          <a:effectRef idx="1">
            <a:schemeClr val="accent2"/>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it-IT" altLang="it-IT" sz="4000" b="1" dirty="0">
                <a:solidFill>
                  <a:srgbClr val="005E93"/>
                </a:solidFill>
                <a:latin typeface="+mn-lt"/>
                <a:cs typeface="Arial" panose="020B0604020202020204" pitchFamily="34" charset="0"/>
              </a:rPr>
              <a:t>In a nutshell</a:t>
            </a:r>
          </a:p>
        </p:txBody>
      </p:sp>
      <p:sp>
        <p:nvSpPr>
          <p:cNvPr id="6" name="Rettangolo 6">
            <a:extLst>
              <a:ext uri="{FF2B5EF4-FFF2-40B4-BE49-F238E27FC236}">
                <a16:creationId xmlns:a16="http://schemas.microsoft.com/office/drawing/2014/main" id="{EDF9EE5B-7625-2B41-9E28-7C7FA66582B3}"/>
              </a:ext>
            </a:extLst>
          </p:cNvPr>
          <p:cNvSpPr>
            <a:spLocks noChangeArrowheads="1"/>
          </p:cNvSpPr>
          <p:nvPr/>
        </p:nvSpPr>
        <p:spPr bwMode="auto">
          <a:xfrm>
            <a:off x="640080" y="1189892"/>
            <a:ext cx="10863072" cy="5054717"/>
          </a:xfrm>
          <a:prstGeom prst="rect">
            <a:avLst/>
          </a:prstGeom>
          <a:noFill/>
          <a:ln w="25400" algn="ctr">
            <a:solidFill>
              <a:srgbClr val="005E9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33400" indent="-533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914400" indent="-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95400" indent="-381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32000" indent="-432000" eaLnBrk="1" hangingPunct="1">
              <a:buFont typeface="Wingdings" pitchFamily="2" charset="2"/>
              <a:buChar char="ü"/>
            </a:pPr>
            <a:r>
              <a:rPr lang="en-GB" altLang="it-IT" sz="2400" dirty="0">
                <a:latin typeface="+mn-lt"/>
              </a:rPr>
              <a:t>Make sure that the victims/survivors receive adequate support and safety planning. Have the safety and well-being of women and children as your priority at any step in the process</a:t>
            </a:r>
          </a:p>
          <a:p>
            <a:pPr marL="432000" indent="-432000" eaLnBrk="1" hangingPunct="1">
              <a:buFont typeface="Wingdings" pitchFamily="2" charset="2"/>
              <a:buChar char="ü"/>
            </a:pPr>
            <a:r>
              <a:rPr lang="en-GB" altLang="it-IT" sz="2400" dirty="0">
                <a:latin typeface="+mn-lt"/>
              </a:rPr>
              <a:t>Be aware of any signs or indicators of domestic violence and abuse in male service users’ discourse and behaviour</a:t>
            </a:r>
          </a:p>
          <a:p>
            <a:pPr marL="432000" indent="-432000" eaLnBrk="1" hangingPunct="1">
              <a:buFont typeface="Wingdings" pitchFamily="2" charset="2"/>
              <a:buChar char="ü"/>
            </a:pPr>
            <a:r>
              <a:rPr lang="en-GB" altLang="it-IT" sz="2400" dirty="0">
                <a:latin typeface="+mn-lt"/>
              </a:rPr>
              <a:t>Respond to any (even indirect) disclosure and ask men about domestic violence and abuse</a:t>
            </a:r>
          </a:p>
          <a:p>
            <a:pPr marL="432000" indent="-432000" eaLnBrk="1" hangingPunct="1">
              <a:buFont typeface="Wingdings" pitchFamily="2" charset="2"/>
              <a:buChar char="ü"/>
            </a:pPr>
            <a:r>
              <a:rPr lang="en-GB" altLang="it-IT" sz="2400" dirty="0">
                <a:latin typeface="+mn-lt"/>
              </a:rPr>
              <a:t>Be clear that violence and abuse are unacceptable and that they are a choice</a:t>
            </a:r>
          </a:p>
          <a:p>
            <a:pPr marL="432000" indent="-432000" eaLnBrk="1" hangingPunct="1">
              <a:buFont typeface="Wingdings" pitchFamily="2" charset="2"/>
              <a:buChar char="ü"/>
            </a:pPr>
            <a:r>
              <a:rPr lang="en-GB" altLang="it-IT" sz="2400" dirty="0">
                <a:latin typeface="+mn-lt"/>
              </a:rPr>
              <a:t>Be aware and convey to the man that domestic abuse includes a range of different behaviours, not only physical violence</a:t>
            </a:r>
          </a:p>
          <a:p>
            <a:pPr marL="432000" indent="-432000" eaLnBrk="1" hangingPunct="1">
              <a:buFont typeface="Wingdings" pitchFamily="2" charset="2"/>
              <a:buChar char="ü"/>
            </a:pPr>
            <a:r>
              <a:rPr lang="en-GB" altLang="it-IT" sz="2400" dirty="0">
                <a:latin typeface="+mn-lt"/>
              </a:rPr>
              <a:t>Be aware of your feelings about the man’s behaviour and don’t let them interfere with your provision of a supportive service: distinguish the behaviour from the person and don’t be judgemental</a:t>
            </a:r>
            <a:endParaRPr lang="en-US" altLang="it-IT" sz="2400" dirty="0">
              <a:latin typeface="+mn-lt"/>
            </a:endParaRPr>
          </a:p>
        </p:txBody>
      </p:sp>
      <p:pic>
        <p:nvPicPr>
          <p:cNvPr id="7"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8" name="7 Rectángulo"/>
          <p:cNvSpPr/>
          <p:nvPr/>
        </p:nvSpPr>
        <p:spPr>
          <a:xfrm>
            <a:off x="640080" y="6244609"/>
            <a:ext cx="10863072" cy="369332"/>
          </a:xfrm>
          <a:prstGeom prst="rect">
            <a:avLst/>
          </a:prstGeom>
        </p:spPr>
        <p:txBody>
          <a:bodyPr wrap="square">
            <a:spAutoFit/>
          </a:bodyPr>
          <a:lstStyle/>
          <a:p>
            <a:pPr>
              <a:spcBef>
                <a:spcPct val="0"/>
              </a:spcBef>
            </a:pPr>
            <a:r>
              <a:rPr lang="en-GB" altLang="it-IT" dirty="0">
                <a:cs typeface="Times New Roman" panose="02020603050405020304" pitchFamily="18" charset="0"/>
              </a:rPr>
              <a:t>* Adapted from: Guidelines for Working with Men Perpetrating Domestic Violence (Respect </a:t>
            </a:r>
            <a:r>
              <a:rPr lang="en-GB" altLang="it-IT" dirty="0" err="1">
                <a:cs typeface="Times New Roman" panose="02020603050405020304" pitchFamily="18" charset="0"/>
              </a:rPr>
              <a:t>Phoneline</a:t>
            </a:r>
            <a:r>
              <a:rPr lang="en-GB" altLang="it-IT" dirty="0">
                <a:cs typeface="Times New Roman" panose="02020603050405020304" pitchFamily="18" charset="0"/>
              </a:rPr>
              <a:t>, 2013)</a:t>
            </a:r>
            <a:endParaRPr lang="it-IT" altLang="it-IT" dirty="0">
              <a:cs typeface="Times New Roman" panose="02020603050405020304" pitchFamily="18" charset="0"/>
            </a:endParaRPr>
          </a:p>
        </p:txBody>
      </p:sp>
    </p:spTree>
    <p:extLst>
      <p:ext uri="{BB962C8B-B14F-4D97-AF65-F5344CB8AC3E}">
        <p14:creationId xmlns:p14="http://schemas.microsoft.com/office/powerpoint/2010/main" val="176860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DEDADA99-F57D-5242-A3D9-F3F9D58B15FB}"/>
              </a:ext>
            </a:extLst>
          </p:cNvPr>
          <p:cNvSpPr>
            <a:spLocks noGrp="1"/>
          </p:cNvSpPr>
          <p:nvPr>
            <p:ph type="sldNum" sz="quarter" idx="12"/>
          </p:nvPr>
        </p:nvSpPr>
        <p:spPr/>
        <p:txBody>
          <a:bodyPr/>
          <a:lstStyle/>
          <a:p>
            <a:fld id="{B4F2D5C7-84DD-494F-97B2-3494FDEA814F}" type="slidenum">
              <a:rPr lang="sv-SE" smtClean="0"/>
              <a:pPr/>
              <a:t>41</a:t>
            </a:fld>
            <a:endParaRPr lang="sv-SE"/>
          </a:p>
        </p:txBody>
      </p:sp>
      <p:sp>
        <p:nvSpPr>
          <p:cNvPr id="5" name="Rettangolo 4">
            <a:extLst>
              <a:ext uri="{FF2B5EF4-FFF2-40B4-BE49-F238E27FC236}">
                <a16:creationId xmlns:a16="http://schemas.microsoft.com/office/drawing/2014/main" id="{37B89CE4-BF2B-1244-8054-8F8C49A85E15}"/>
              </a:ext>
            </a:extLst>
          </p:cNvPr>
          <p:cNvSpPr/>
          <p:nvPr/>
        </p:nvSpPr>
        <p:spPr>
          <a:xfrm>
            <a:off x="3578225" y="233363"/>
            <a:ext cx="5106988" cy="707886"/>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rgbClr val="005E93"/>
            </a:solidFill>
          </a:ln>
        </p:spPr>
        <p:style>
          <a:lnRef idx="1">
            <a:schemeClr val="accent2"/>
          </a:lnRef>
          <a:fillRef idx="2">
            <a:schemeClr val="accent2"/>
          </a:fillRef>
          <a:effectRef idx="1">
            <a:schemeClr val="accent2"/>
          </a:effectRef>
          <a:fontRef idx="minor">
            <a:schemeClr val="dk1"/>
          </a:fontRef>
        </p:style>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it-IT" altLang="it-IT" sz="4000" b="1" dirty="0">
                <a:solidFill>
                  <a:srgbClr val="005E93"/>
                </a:solidFill>
                <a:latin typeface="+mn-lt"/>
                <a:cs typeface="Arial" panose="020B0604020202020204" pitchFamily="34" charset="0"/>
              </a:rPr>
              <a:t>In a nutshell</a:t>
            </a:r>
          </a:p>
        </p:txBody>
      </p:sp>
      <p:sp>
        <p:nvSpPr>
          <p:cNvPr id="6" name="Rettangolo 6">
            <a:extLst>
              <a:ext uri="{FF2B5EF4-FFF2-40B4-BE49-F238E27FC236}">
                <a16:creationId xmlns:a16="http://schemas.microsoft.com/office/drawing/2014/main" id="{EDF9EE5B-7625-2B41-9E28-7C7FA66582B3}"/>
              </a:ext>
            </a:extLst>
          </p:cNvPr>
          <p:cNvSpPr>
            <a:spLocks noChangeArrowheads="1"/>
          </p:cNvSpPr>
          <p:nvPr/>
        </p:nvSpPr>
        <p:spPr bwMode="auto">
          <a:xfrm>
            <a:off x="640080" y="1189892"/>
            <a:ext cx="10863072" cy="4594078"/>
          </a:xfrm>
          <a:prstGeom prst="rect">
            <a:avLst/>
          </a:prstGeom>
          <a:noFill/>
          <a:ln w="25400" algn="ctr">
            <a:solidFill>
              <a:srgbClr val="005E9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533400" indent="-533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914400" indent="-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295400" indent="-3810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7145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171700" indent="-3429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6289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30861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5433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4000500" indent="-3429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32000" indent="-432000">
              <a:buFont typeface="Wingdings" pitchFamily="2" charset="2"/>
              <a:buChar char="ü"/>
            </a:pPr>
            <a:r>
              <a:rPr lang="en-GB" altLang="it-IT" sz="2400" dirty="0"/>
              <a:t>Be empathic and understanding but don’t collude with the man: be aware of the mechanisms of minimization, denial and victim-blaming and don’t give in to possible manipulations</a:t>
            </a:r>
          </a:p>
          <a:p>
            <a:pPr marL="432000" indent="-432000">
              <a:buFont typeface="Wingdings" pitchFamily="2" charset="2"/>
              <a:buChar char="ü"/>
            </a:pPr>
            <a:r>
              <a:rPr lang="en-GB" altLang="it-IT" sz="2400" dirty="0"/>
              <a:t>Be aware of the barriers to him acknowledging his abuse and seeking help (such as shame, fear of child protection) and recognise any accountability shown by him</a:t>
            </a:r>
          </a:p>
          <a:p>
            <a:pPr marL="432000" indent="-432000">
              <a:buFont typeface="Wingdings" pitchFamily="2" charset="2"/>
              <a:buChar char="ü"/>
            </a:pPr>
            <a:r>
              <a:rPr lang="en-GB" altLang="it-IT" sz="2400" dirty="0"/>
              <a:t>Be positive about the possibility of change and explore the man’s own motivations for it (including the costs of continued violence to himself and the effects on children)</a:t>
            </a:r>
          </a:p>
          <a:p>
            <a:pPr marL="432000" indent="-432000">
              <a:buFont typeface="Wingdings" pitchFamily="2" charset="2"/>
              <a:buChar char="ü"/>
            </a:pPr>
            <a:r>
              <a:rPr lang="en-GB" altLang="it-IT" sz="2400" dirty="0"/>
              <a:t>Establish a referral pathway to a perpetrator programme (or similar specialised service) in your area and refer the man</a:t>
            </a:r>
          </a:p>
          <a:p>
            <a:pPr marL="432000" indent="-432000">
              <a:buFont typeface="Wingdings" pitchFamily="2" charset="2"/>
              <a:buChar char="ü"/>
            </a:pPr>
            <a:r>
              <a:rPr lang="en-GB" altLang="it-IT" sz="2400" dirty="0"/>
              <a:t>If you are in contact with both partners, try not to see them together and only discuss domestic abuse in separate sessions</a:t>
            </a:r>
            <a:endParaRPr lang="it-IT" altLang="it-IT" sz="2400" dirty="0"/>
          </a:p>
        </p:txBody>
      </p:sp>
      <p:pic>
        <p:nvPicPr>
          <p:cNvPr id="7"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8" name="7 Rectángulo"/>
          <p:cNvSpPr/>
          <p:nvPr/>
        </p:nvSpPr>
        <p:spPr>
          <a:xfrm>
            <a:off x="640080" y="5933713"/>
            <a:ext cx="10863072" cy="369332"/>
          </a:xfrm>
          <a:prstGeom prst="rect">
            <a:avLst/>
          </a:prstGeom>
        </p:spPr>
        <p:txBody>
          <a:bodyPr wrap="square">
            <a:spAutoFit/>
          </a:bodyPr>
          <a:lstStyle/>
          <a:p>
            <a:pPr>
              <a:spcBef>
                <a:spcPct val="0"/>
              </a:spcBef>
            </a:pPr>
            <a:r>
              <a:rPr lang="en-GB" altLang="it-IT" dirty="0">
                <a:cs typeface="Times New Roman" panose="02020603050405020304" pitchFamily="18" charset="0"/>
              </a:rPr>
              <a:t>* Adapted from: Guidelines for Working with Men Perpetrating Domestic Violence (Respect </a:t>
            </a:r>
            <a:r>
              <a:rPr lang="en-GB" altLang="it-IT" dirty="0" err="1">
                <a:cs typeface="Times New Roman" panose="02020603050405020304" pitchFamily="18" charset="0"/>
              </a:rPr>
              <a:t>Phoneline</a:t>
            </a:r>
            <a:r>
              <a:rPr lang="en-GB" altLang="it-IT" dirty="0">
                <a:cs typeface="Times New Roman" panose="02020603050405020304" pitchFamily="18" charset="0"/>
              </a:rPr>
              <a:t>, 2013)</a:t>
            </a:r>
            <a:endParaRPr lang="it-IT" altLang="it-IT" dirty="0">
              <a:cs typeface="Times New Roman" panose="02020603050405020304" pitchFamily="18" charset="0"/>
            </a:endParaRPr>
          </a:p>
        </p:txBody>
      </p:sp>
    </p:spTree>
    <p:extLst>
      <p:ext uri="{BB962C8B-B14F-4D97-AF65-F5344CB8AC3E}">
        <p14:creationId xmlns:p14="http://schemas.microsoft.com/office/powerpoint/2010/main" val="176860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pic>
        <p:nvPicPr>
          <p:cNvPr id="8" name="Bild 7" descr="engage_road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54802">
            <a:off x="4220837" y="-31943"/>
            <a:ext cx="4857840" cy="6868228"/>
          </a:xfrm>
          <a:prstGeom prst="rect">
            <a:avLst/>
          </a:prstGeom>
        </p:spPr>
      </p:pic>
      <p:sp>
        <p:nvSpPr>
          <p:cNvPr id="9" name="Title 1">
            <a:extLst>
              <a:ext uri="{FF2B5EF4-FFF2-40B4-BE49-F238E27FC236}">
                <a16:creationId xmlns:a16="http://schemas.microsoft.com/office/drawing/2014/main" id="{14F1C42B-562E-0348-894D-481FE82FC399}"/>
              </a:ext>
            </a:extLst>
          </p:cNvPr>
          <p:cNvSpPr>
            <a:spLocks noGrp="1"/>
          </p:cNvSpPr>
          <p:nvPr>
            <p:ph type="title"/>
          </p:nvPr>
        </p:nvSpPr>
        <p:spPr>
          <a:xfrm>
            <a:off x="844211" y="-61122"/>
            <a:ext cx="3609410" cy="3123136"/>
          </a:xfrm>
        </p:spPr>
        <p:txBody>
          <a:bodyPr>
            <a:normAutofit/>
          </a:bodyPr>
          <a:lstStyle/>
          <a:p>
            <a:r>
              <a:rPr lang="sv-SE" sz="4800" b="1" dirty="0">
                <a:solidFill>
                  <a:srgbClr val="005E93"/>
                </a:solidFill>
                <a:latin typeface="Calibri" panose="020F0502020204030204" pitchFamily="34" charset="0"/>
                <a:cs typeface="Times New Roman" panose="02020603050405020304" pitchFamily="18" charset="0"/>
              </a:rPr>
              <a:t>ENGAGE </a:t>
            </a:r>
            <a:r>
              <a:rPr lang="sv-SE" sz="4800" b="1" dirty="0" err="1">
                <a:solidFill>
                  <a:srgbClr val="005E93"/>
                </a:solidFill>
                <a:latin typeface="Calibri" panose="020F0502020204030204" pitchFamily="34" charset="0"/>
                <a:cs typeface="Times New Roman" panose="02020603050405020304" pitchFamily="18" charset="0"/>
              </a:rPr>
              <a:t>Roadmap</a:t>
            </a:r>
            <a:br>
              <a:rPr lang="sv-SE" sz="4800" b="1" dirty="0">
                <a:solidFill>
                  <a:srgbClr val="005E93"/>
                </a:solidFill>
                <a:latin typeface="Calibri" panose="020F0502020204030204" pitchFamily="34" charset="0"/>
                <a:cs typeface="Times New Roman" panose="02020603050405020304" pitchFamily="18" charset="0"/>
              </a:rPr>
            </a:br>
            <a:endParaRPr lang="sv-SE" sz="4800" b="1" dirty="0">
              <a:solidFill>
                <a:srgbClr val="005E93"/>
              </a:solidFill>
              <a:latin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A55C342-A022-D246-A723-64884211AECB}"/>
              </a:ext>
            </a:extLst>
          </p:cNvPr>
          <p:cNvSpPr>
            <a:spLocks noGrp="1"/>
          </p:cNvSpPr>
          <p:nvPr>
            <p:ph type="sldNum" sz="quarter" idx="12"/>
          </p:nvPr>
        </p:nvSpPr>
        <p:spPr/>
        <p:txBody>
          <a:bodyPr/>
          <a:lstStyle/>
          <a:p>
            <a:fld id="{B4F2D5C7-84DD-494F-97B2-3494FDEA814F}" type="slidenum">
              <a:rPr lang="sv-SE" smtClean="0"/>
              <a:pPr/>
              <a:t>42</a:t>
            </a:fld>
            <a:endParaRPr lang="sv-SE"/>
          </a:p>
        </p:txBody>
      </p:sp>
    </p:spTree>
    <p:extLst>
      <p:ext uri="{BB962C8B-B14F-4D97-AF65-F5344CB8AC3E}">
        <p14:creationId xmlns:p14="http://schemas.microsoft.com/office/powerpoint/2010/main" val="1234418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A886A3-3F4C-FF42-A786-FF8EFAF18B31}"/>
              </a:ext>
            </a:extLst>
          </p:cNvPr>
          <p:cNvSpPr>
            <a:spLocks noGrp="1"/>
          </p:cNvSpPr>
          <p:nvPr>
            <p:ph idx="1"/>
          </p:nvPr>
        </p:nvSpPr>
        <p:spPr/>
        <p:txBody>
          <a:bodyPr>
            <a:normAutofit/>
          </a:bodyPr>
          <a:lstStyle/>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en-GB" sz="1800" dirty="0"/>
              <a:t>This presentation has been produced with the financial support of the Rights, Equality and Citizenship Programme of the European Union for the project REC-VAW-AG-2016/776919. The contents of this publication are the sole responsibility of the project partners and can in no way be taken to reflect the views of the European Commission.</a:t>
            </a:r>
          </a:p>
          <a:p>
            <a:pPr marL="0" indent="0">
              <a:buNone/>
            </a:pPr>
            <a:r>
              <a:rPr lang="en-GB" sz="1800" dirty="0"/>
              <a:t>For more information: </a:t>
            </a:r>
            <a:r>
              <a:rPr lang="es-ES" sz="1800">
                <a:hlinkClick r:id="rId2"/>
              </a:rPr>
              <a:t>https://www.work-with-perpetrators.eu/projects/engage</a:t>
            </a:r>
            <a:endParaRPr lang="en-GB" sz="1050" dirty="0"/>
          </a:p>
          <a:p>
            <a:pPr marL="0" indent="0">
              <a:buNone/>
            </a:pPr>
            <a:r>
              <a:rPr lang="en-GB" sz="1050" dirty="0">
                <a:effectLst/>
              </a:rPr>
              <a:t>Photos: </a:t>
            </a:r>
            <a:r>
              <a:rPr lang="en-GB" sz="1050" dirty="0" err="1">
                <a:effectLst/>
              </a:rPr>
              <a:t>istock.com</a:t>
            </a:r>
            <a:r>
              <a:rPr lang="sv-SE" sz="1050" dirty="0">
                <a:effectLst/>
              </a:rPr>
              <a:t> </a:t>
            </a:r>
            <a:endParaRPr lang="sv-SE" sz="1050" dirty="0"/>
          </a:p>
        </p:txBody>
      </p:sp>
      <p:pic>
        <p:nvPicPr>
          <p:cNvPr id="4" name="Bild 3" descr="logo_engage_gradient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21" y="2812665"/>
            <a:ext cx="2690176" cy="1009073"/>
          </a:xfrm>
          <a:prstGeom prst="rect">
            <a:avLst/>
          </a:prstGeom>
        </p:spPr>
      </p:pic>
      <p:sp>
        <p:nvSpPr>
          <p:cNvPr id="2" name="Slide Number Placeholder 1">
            <a:extLst>
              <a:ext uri="{FF2B5EF4-FFF2-40B4-BE49-F238E27FC236}">
                <a16:creationId xmlns:a16="http://schemas.microsoft.com/office/drawing/2014/main" id="{4B300614-CF17-014C-9E2E-72149E8DDCD4}"/>
              </a:ext>
            </a:extLst>
          </p:cNvPr>
          <p:cNvSpPr>
            <a:spLocks noGrp="1"/>
          </p:cNvSpPr>
          <p:nvPr>
            <p:ph type="sldNum" sz="quarter" idx="12"/>
          </p:nvPr>
        </p:nvSpPr>
        <p:spPr/>
        <p:txBody>
          <a:bodyPr/>
          <a:lstStyle/>
          <a:p>
            <a:fld id="{B4F2D5C7-84DD-494F-97B2-3494FDEA814F}" type="slidenum">
              <a:rPr lang="sv-SE" smtClean="0"/>
              <a:pPr/>
              <a:t>43</a:t>
            </a:fld>
            <a:endParaRPr lang="sv-SE"/>
          </a:p>
        </p:txBody>
      </p:sp>
      <p:sp>
        <p:nvSpPr>
          <p:cNvPr id="5" name="Title 1">
            <a:extLst>
              <a:ext uri="{FF2B5EF4-FFF2-40B4-BE49-F238E27FC236}">
                <a16:creationId xmlns:a16="http://schemas.microsoft.com/office/drawing/2014/main" id="{14F1C42B-562E-0348-894D-481FE82FC399}"/>
              </a:ext>
            </a:extLst>
          </p:cNvPr>
          <p:cNvSpPr>
            <a:spLocks noGrp="1"/>
          </p:cNvSpPr>
          <p:nvPr>
            <p:ph type="title"/>
          </p:nvPr>
        </p:nvSpPr>
        <p:spPr>
          <a:xfrm>
            <a:off x="844210" y="-61122"/>
            <a:ext cx="10677229" cy="3123136"/>
          </a:xfrm>
        </p:spPr>
        <p:txBody>
          <a:bodyPr>
            <a:normAutofit/>
          </a:bodyPr>
          <a:lstStyle/>
          <a:p>
            <a:r>
              <a:rPr lang="sv-SE" sz="4800" b="1" dirty="0">
                <a:solidFill>
                  <a:srgbClr val="005E93"/>
                </a:solidFill>
                <a:latin typeface="Calibri" panose="020F0502020204030204" pitchFamily="34" charset="0"/>
                <a:cs typeface="Times New Roman" panose="02020603050405020304" pitchFamily="18" charset="0"/>
              </a:rPr>
              <a:t>Thank you very much for your attention! </a:t>
            </a:r>
            <a:br>
              <a:rPr lang="sv-SE" sz="4800" b="1" dirty="0">
                <a:solidFill>
                  <a:srgbClr val="005E93"/>
                </a:solidFill>
                <a:latin typeface="Calibri" panose="020F0502020204030204" pitchFamily="34" charset="0"/>
                <a:cs typeface="Times New Roman" panose="02020603050405020304" pitchFamily="18" charset="0"/>
              </a:rPr>
            </a:br>
            <a:endParaRPr lang="sv-SE" sz="4800" b="1" dirty="0">
              <a:solidFill>
                <a:srgbClr val="005E93"/>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323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descr="woman_fist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045"/>
            <a:ext cx="12192000" cy="8153400"/>
          </a:xfrm>
          <a:prstGeom prst="rect">
            <a:avLst/>
          </a:prstGeom>
        </p:spPr>
      </p:pic>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838200" y="373595"/>
            <a:ext cx="10515600" cy="1325563"/>
          </a:xfrm>
        </p:spPr>
        <p:txBody>
          <a:bodyPr>
            <a:normAutofit/>
          </a:bodyPr>
          <a:lstStyle/>
          <a:p>
            <a:r>
              <a:rPr lang="sv-SE" sz="4800" b="1" dirty="0" err="1">
                <a:solidFill>
                  <a:srgbClr val="005E93"/>
                </a:solidFill>
                <a:latin typeface="Calibri" panose="020F0502020204030204" pitchFamily="34" charset="0"/>
                <a:cs typeface="Times New Roman" panose="02020603050405020304" pitchFamily="18" charset="0"/>
              </a:rPr>
              <a:t>What</a:t>
            </a:r>
            <a:r>
              <a:rPr lang="sv-SE" sz="4800" b="1" dirty="0">
                <a:solidFill>
                  <a:srgbClr val="005E93"/>
                </a:solidFill>
                <a:latin typeface="Calibri" panose="020F0502020204030204" pitchFamily="34" charset="0"/>
                <a:cs typeface="Times New Roman" panose="02020603050405020304" pitchFamily="18" charset="0"/>
              </a:rPr>
              <a:t> is </a:t>
            </a:r>
            <a:r>
              <a:rPr lang="sv-SE" sz="4800" b="1" dirty="0" err="1">
                <a:solidFill>
                  <a:srgbClr val="005E93"/>
                </a:solidFill>
                <a:latin typeface="Calibri" panose="020F0502020204030204" pitchFamily="34" charset="0"/>
                <a:cs typeface="Times New Roman" panose="02020603050405020304" pitchFamily="18" charset="0"/>
              </a:rPr>
              <a:t>violence</a:t>
            </a:r>
            <a:r>
              <a:rPr lang="sv-SE" sz="4800" b="1" dirty="0">
                <a:solidFill>
                  <a:srgbClr val="005E93"/>
                </a:solidFill>
                <a:latin typeface="Calibri" panose="020F0502020204030204" pitchFamily="34"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AF158F58-0833-DB42-AC45-ECF7F1E034BD}"/>
              </a:ext>
            </a:extLst>
          </p:cNvPr>
          <p:cNvSpPr>
            <a:spLocks noGrp="1"/>
          </p:cNvSpPr>
          <p:nvPr>
            <p:ph idx="1"/>
          </p:nvPr>
        </p:nvSpPr>
        <p:spPr>
          <a:xfrm>
            <a:off x="7005418" y="1941583"/>
            <a:ext cx="4850603" cy="4351338"/>
          </a:xfrm>
        </p:spPr>
        <p:txBody>
          <a:bodyPr>
            <a:normAutofit/>
          </a:bodyPr>
          <a:lstStyle/>
          <a:p>
            <a:r>
              <a:rPr lang="en-US" altLang="it-IT" dirty="0" err="1">
                <a:solidFill>
                  <a:schemeClr val="bg1"/>
                </a:solidFill>
              </a:rPr>
              <a:t>Behaviours</a:t>
            </a:r>
            <a:r>
              <a:rPr lang="en-US" altLang="it-IT" dirty="0">
                <a:solidFill>
                  <a:schemeClr val="bg1"/>
                </a:solidFill>
              </a:rPr>
              <a:t> that have a negative impact, both physically and psychologically, on the lives of victims, causing fear and limiting personal freedom</a:t>
            </a:r>
          </a:p>
          <a:p>
            <a:r>
              <a:rPr lang="en-US" altLang="it-IT" dirty="0">
                <a:solidFill>
                  <a:schemeClr val="bg1"/>
                </a:solidFill>
              </a:rPr>
              <a:t>Physical and sexual violence, threats, intimidations, emotional abuse and economical control</a:t>
            </a:r>
          </a:p>
          <a:p>
            <a:endParaRPr lang="en-US" altLang="it-IT" dirty="0"/>
          </a:p>
        </p:txBody>
      </p:sp>
      <p:pic>
        <p:nvPicPr>
          <p:cNvPr id="5" name="Bild 4" descr="logo_engage_gradient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8F08F816-3B31-2E4E-843A-B17DB9A31056}"/>
              </a:ext>
            </a:extLst>
          </p:cNvPr>
          <p:cNvSpPr>
            <a:spLocks noGrp="1"/>
          </p:cNvSpPr>
          <p:nvPr>
            <p:ph type="sldNum" sz="quarter" idx="12"/>
          </p:nvPr>
        </p:nvSpPr>
        <p:spPr/>
        <p:txBody>
          <a:bodyPr/>
          <a:lstStyle/>
          <a:p>
            <a:fld id="{B4F2D5C7-84DD-494F-97B2-3494FDEA814F}" type="slidenum">
              <a:rPr lang="sv-SE" smtClean="0"/>
              <a:pPr/>
              <a:t>5</a:t>
            </a:fld>
            <a:endParaRPr lang="sv-SE"/>
          </a:p>
        </p:txBody>
      </p:sp>
    </p:spTree>
    <p:extLst>
      <p:ext uri="{BB962C8B-B14F-4D97-AF65-F5344CB8AC3E}">
        <p14:creationId xmlns:p14="http://schemas.microsoft.com/office/powerpoint/2010/main" val="221203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woman_mute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810"/>
            <a:ext cx="12192000" cy="8122920"/>
          </a:xfrm>
          <a:prstGeom prst="rect">
            <a:avLst/>
          </a:prstGeom>
        </p:spPr>
      </p:pic>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838200" y="373595"/>
            <a:ext cx="10515600" cy="1325563"/>
          </a:xfrm>
        </p:spPr>
        <p:txBody>
          <a:bodyPr>
            <a:normAutofit/>
          </a:bodyPr>
          <a:lstStyle/>
          <a:p>
            <a:r>
              <a:rPr lang="sv-SE" sz="4800" b="1" dirty="0">
                <a:solidFill>
                  <a:srgbClr val="005E93"/>
                </a:solidFill>
                <a:latin typeface="Calibri" panose="020F0502020204030204" pitchFamily="34" charset="0"/>
                <a:cs typeface="Times New Roman" panose="02020603050405020304" pitchFamily="18" charset="0"/>
              </a:rPr>
              <a:t>Power and </a:t>
            </a:r>
            <a:r>
              <a:rPr lang="sv-SE" sz="4800" b="1" dirty="0" err="1">
                <a:solidFill>
                  <a:srgbClr val="005E93"/>
                </a:solidFill>
                <a:latin typeface="Calibri" panose="020F0502020204030204" pitchFamily="34" charset="0"/>
                <a:cs typeface="Times New Roman" panose="02020603050405020304" pitchFamily="18" charset="0"/>
              </a:rPr>
              <a:t>control</a:t>
            </a:r>
            <a:r>
              <a:rPr lang="sv-SE" sz="4800" b="1" dirty="0">
                <a:solidFill>
                  <a:srgbClr val="005E93"/>
                </a:solidFill>
                <a:latin typeface="Calibri" panose="020F0502020204030204" pitchFamily="34"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AF158F58-0833-DB42-AC45-ECF7F1E034BD}"/>
              </a:ext>
            </a:extLst>
          </p:cNvPr>
          <p:cNvSpPr>
            <a:spLocks noGrp="1"/>
          </p:cNvSpPr>
          <p:nvPr>
            <p:ph idx="1"/>
          </p:nvPr>
        </p:nvSpPr>
        <p:spPr>
          <a:xfrm>
            <a:off x="899092" y="1864439"/>
            <a:ext cx="4172121" cy="4351338"/>
          </a:xfrm>
        </p:spPr>
        <p:txBody>
          <a:bodyPr>
            <a:normAutofit/>
          </a:bodyPr>
          <a:lstStyle/>
          <a:p>
            <a:r>
              <a:rPr lang="en-GB" dirty="0">
                <a:solidFill>
                  <a:srgbClr val="FFFFFF"/>
                </a:solidFill>
              </a:rPr>
              <a:t>Not due to man’s </a:t>
            </a:r>
            <a:r>
              <a:rPr lang="en-GB" b="1" dirty="0">
                <a:solidFill>
                  <a:srgbClr val="FFFFFF"/>
                </a:solidFill>
              </a:rPr>
              <a:t>loss of control </a:t>
            </a:r>
            <a:r>
              <a:rPr lang="en-GB" dirty="0">
                <a:solidFill>
                  <a:srgbClr val="FFFFFF"/>
                </a:solidFill>
              </a:rPr>
              <a:t>over his behaviour</a:t>
            </a:r>
          </a:p>
          <a:p>
            <a:r>
              <a:rPr lang="en-GB" dirty="0">
                <a:solidFill>
                  <a:srgbClr val="FFFFFF"/>
                </a:solidFill>
              </a:rPr>
              <a:t>Choice made by the man to control his (ex-) partner; variety of tactics to control the partner and exert power over her</a:t>
            </a:r>
            <a:endParaRPr lang="en-US" altLang="it-IT" dirty="0">
              <a:solidFill>
                <a:srgbClr val="FFFFFF"/>
              </a:solidFill>
            </a:endParaRPr>
          </a:p>
          <a:p>
            <a:endParaRPr lang="en-US" altLang="it-IT" dirty="0"/>
          </a:p>
        </p:txBody>
      </p:sp>
      <p:pic>
        <p:nvPicPr>
          <p:cNvPr id="5" name="Bild 4" descr="logo_engage_gradient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6" name="Slide Number Placeholder 5">
            <a:extLst>
              <a:ext uri="{FF2B5EF4-FFF2-40B4-BE49-F238E27FC236}">
                <a16:creationId xmlns:a16="http://schemas.microsoft.com/office/drawing/2014/main" id="{8FBBC062-9DAE-CD49-A001-1F20A6A5B3D2}"/>
              </a:ext>
            </a:extLst>
          </p:cNvPr>
          <p:cNvSpPr>
            <a:spLocks noGrp="1"/>
          </p:cNvSpPr>
          <p:nvPr>
            <p:ph type="sldNum" sz="quarter" idx="12"/>
          </p:nvPr>
        </p:nvSpPr>
        <p:spPr/>
        <p:txBody>
          <a:bodyPr/>
          <a:lstStyle/>
          <a:p>
            <a:fld id="{B4F2D5C7-84DD-494F-97B2-3494FDEA814F}" type="slidenum">
              <a:rPr lang="sv-SE" smtClean="0"/>
              <a:pPr/>
              <a:t>6</a:t>
            </a:fld>
            <a:endParaRPr lang="sv-SE"/>
          </a:p>
        </p:txBody>
      </p:sp>
    </p:spTree>
    <p:extLst>
      <p:ext uri="{BB962C8B-B14F-4D97-AF65-F5344CB8AC3E}">
        <p14:creationId xmlns:p14="http://schemas.microsoft.com/office/powerpoint/2010/main" val="337832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C42B-562E-0348-894D-481FE82FC399}"/>
              </a:ext>
            </a:extLst>
          </p:cNvPr>
          <p:cNvSpPr>
            <a:spLocks noGrp="1"/>
          </p:cNvSpPr>
          <p:nvPr>
            <p:ph type="title"/>
          </p:nvPr>
        </p:nvSpPr>
        <p:spPr>
          <a:xfrm>
            <a:off x="846972" y="326540"/>
            <a:ext cx="10515600" cy="1325563"/>
          </a:xfrm>
        </p:spPr>
        <p:txBody>
          <a:bodyPr>
            <a:normAutofit/>
          </a:bodyPr>
          <a:lstStyle/>
          <a:p>
            <a:r>
              <a:rPr lang="sv-SE" sz="4000" b="1" dirty="0">
                <a:solidFill>
                  <a:srgbClr val="005E93"/>
                </a:solidFill>
                <a:latin typeface="Calibri" panose="020F0502020204030204" pitchFamily="34" charset="0"/>
                <a:cs typeface="Times New Roman" panose="02020603050405020304" pitchFamily="18" charset="0"/>
              </a:rPr>
              <a:t>Istanbul Convention</a:t>
            </a:r>
          </a:p>
        </p:txBody>
      </p:sp>
      <p:sp>
        <p:nvSpPr>
          <p:cNvPr id="3" name="Content Placeholder 2">
            <a:extLst>
              <a:ext uri="{FF2B5EF4-FFF2-40B4-BE49-F238E27FC236}">
                <a16:creationId xmlns:a16="http://schemas.microsoft.com/office/drawing/2014/main" id="{AF158F58-0833-DB42-AC45-ECF7F1E034BD}"/>
              </a:ext>
            </a:extLst>
          </p:cNvPr>
          <p:cNvSpPr>
            <a:spLocks noGrp="1"/>
          </p:cNvSpPr>
          <p:nvPr>
            <p:ph idx="1"/>
          </p:nvPr>
        </p:nvSpPr>
        <p:spPr>
          <a:xfrm>
            <a:off x="838200" y="1606168"/>
            <a:ext cx="10515600" cy="4895851"/>
          </a:xfrm>
        </p:spPr>
        <p:txBody>
          <a:bodyPr>
            <a:normAutofit fontScale="92500" lnSpcReduction="10000"/>
          </a:bodyPr>
          <a:lstStyle/>
          <a:p>
            <a:pPr algn="just">
              <a:lnSpc>
                <a:spcPct val="107000"/>
              </a:lnSpc>
              <a:spcBef>
                <a:spcPts val="600"/>
              </a:spcBef>
              <a:spcAft>
                <a:spcPts val="300"/>
              </a:spcAft>
            </a:pPr>
            <a:r>
              <a:rPr lang="en-GB" altLang="it-IT" sz="2600" dirty="0"/>
              <a:t>For the purpose of this Convention “violence against  women” is understood as a violation of human rights and a form of discrimination against women and shall mean all acts of gender-based violence that result in, or are likely to result in, physical, sexual, psychological or economic harm or suffering of women, including threats of such acts, coercion or arbitrary deprivation of liberty, whether occurring in public or in private life - </a:t>
            </a:r>
            <a:r>
              <a:rPr lang="en-GB" altLang="it-IT" sz="2600" b="1" dirty="0"/>
              <a:t>Art. 3 Definitions</a:t>
            </a:r>
            <a:endParaRPr lang="it-IT" altLang="it-IT" sz="2600" b="1" dirty="0"/>
          </a:p>
          <a:p>
            <a:pPr algn="just">
              <a:lnSpc>
                <a:spcPct val="107000"/>
              </a:lnSpc>
              <a:spcBef>
                <a:spcPts val="600"/>
              </a:spcBef>
              <a:spcAft>
                <a:spcPts val="300"/>
              </a:spcAft>
            </a:pPr>
            <a:r>
              <a:rPr lang="en-GB" altLang="it-IT" sz="2600" dirty="0"/>
              <a:t>First international legally binding document aimed at protecting women and persecuting perpetrators</a:t>
            </a:r>
          </a:p>
          <a:p>
            <a:pPr algn="just">
              <a:lnSpc>
                <a:spcPct val="107000"/>
              </a:lnSpc>
              <a:spcBef>
                <a:spcPts val="600"/>
              </a:spcBef>
              <a:spcAft>
                <a:spcPts val="300"/>
              </a:spcAft>
            </a:pPr>
            <a:r>
              <a:rPr lang="en-US" altLang="it-IT" sz="2600" dirty="0"/>
              <a:t>Requires parties to take the necessary legislative or other measures to set up or support programs aimed at teaching perpetrators of domestic violence to adopt non-violent behavior in interpersonal relationships with a view to preventing further violence and chancing violent behavioral patterns </a:t>
            </a:r>
            <a:r>
              <a:rPr lang="it-IT" altLang="it-IT" sz="2600" dirty="0"/>
              <a:t>- Art.16</a:t>
            </a:r>
          </a:p>
          <a:p>
            <a:endParaRPr lang="en-GB" altLang="it-IT" dirty="0"/>
          </a:p>
          <a:p>
            <a:pPr marL="0" indent="0">
              <a:buNone/>
            </a:pPr>
            <a:endParaRPr lang="en-GB" altLang="it-IT" dirty="0">
              <a:latin typeface="Constantia" panose="02030602050306030303" pitchFamily="18" charset="0"/>
            </a:endParaRPr>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
        <p:nvSpPr>
          <p:cNvPr id="4" name="Slide Number Placeholder 3">
            <a:extLst>
              <a:ext uri="{FF2B5EF4-FFF2-40B4-BE49-F238E27FC236}">
                <a16:creationId xmlns:a16="http://schemas.microsoft.com/office/drawing/2014/main" id="{4477E2FC-6F8C-D74E-8F1C-88E98FFB550C}"/>
              </a:ext>
            </a:extLst>
          </p:cNvPr>
          <p:cNvSpPr>
            <a:spLocks noGrp="1"/>
          </p:cNvSpPr>
          <p:nvPr>
            <p:ph type="sldNum" sz="quarter" idx="12"/>
          </p:nvPr>
        </p:nvSpPr>
        <p:spPr/>
        <p:txBody>
          <a:bodyPr/>
          <a:lstStyle/>
          <a:p>
            <a:fld id="{B4F2D5C7-84DD-494F-97B2-3494FDEA814F}" type="slidenum">
              <a:rPr lang="sv-SE" smtClean="0"/>
              <a:pPr/>
              <a:t>7</a:t>
            </a:fld>
            <a:endParaRPr lang="sv-SE"/>
          </a:p>
        </p:txBody>
      </p:sp>
    </p:spTree>
    <p:extLst>
      <p:ext uri="{BB962C8B-B14F-4D97-AF65-F5344CB8AC3E}">
        <p14:creationId xmlns:p14="http://schemas.microsoft.com/office/powerpoint/2010/main" val="102228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29D5E4-503A-9D42-AC3F-CFD4C6E226E4}"/>
              </a:ext>
            </a:extLst>
          </p:cNvPr>
          <p:cNvSpPr>
            <a:spLocks noGrp="1"/>
          </p:cNvSpPr>
          <p:nvPr>
            <p:ph type="title"/>
          </p:nvPr>
        </p:nvSpPr>
        <p:spPr>
          <a:xfrm>
            <a:off x="838200" y="648589"/>
            <a:ext cx="10515600" cy="1325563"/>
          </a:xfrm>
        </p:spPr>
        <p:txBody>
          <a:bodyPr>
            <a:normAutofit fontScale="90000"/>
          </a:bodyPr>
          <a:lstStyle/>
          <a:p>
            <a:r>
              <a:rPr lang="sv-SE" b="1" dirty="0">
                <a:solidFill>
                  <a:srgbClr val="005E93"/>
                </a:solidFill>
                <a:latin typeface="Calibri" panose="020F0502020204030204" pitchFamily="34" charset="0"/>
                <a:cs typeface="Times New Roman" panose="02020603050405020304" pitchFamily="18" charset="0"/>
              </a:rPr>
              <a:t>International and national legal </a:t>
            </a:r>
            <a:r>
              <a:rPr lang="sv-SE" b="1" dirty="0" err="1">
                <a:solidFill>
                  <a:srgbClr val="005E93"/>
                </a:solidFill>
                <a:latin typeface="Calibri" panose="020F0502020204030204" pitchFamily="34" charset="0"/>
                <a:cs typeface="Times New Roman" panose="02020603050405020304" pitchFamily="18" charset="0"/>
              </a:rPr>
              <a:t>references</a:t>
            </a:r>
            <a:r>
              <a:rPr lang="sv-SE" b="1" dirty="0">
                <a:solidFill>
                  <a:srgbClr val="005E93"/>
                </a:solidFill>
                <a:latin typeface="Calibri" panose="020F0502020204030204" pitchFamily="34" charset="0"/>
                <a:cs typeface="Times New Roman" panose="02020603050405020304" pitchFamily="18" charset="0"/>
              </a:rPr>
              <a:t> on </a:t>
            </a:r>
            <a:r>
              <a:rPr lang="sv-SE" b="1" dirty="0" err="1">
                <a:solidFill>
                  <a:srgbClr val="005E93"/>
                </a:solidFill>
                <a:latin typeface="Calibri" panose="020F0502020204030204" pitchFamily="34" charset="0"/>
                <a:cs typeface="Times New Roman" panose="02020603050405020304" pitchFamily="18" charset="0"/>
              </a:rPr>
              <a:t>working</a:t>
            </a:r>
            <a:r>
              <a:rPr lang="sv-SE" b="1" dirty="0">
                <a:solidFill>
                  <a:srgbClr val="005E93"/>
                </a:solidFill>
                <a:latin typeface="Calibri" panose="020F0502020204030204" pitchFamily="34" charset="0"/>
                <a:cs typeface="Times New Roman" panose="02020603050405020304" pitchFamily="18" charset="0"/>
              </a:rPr>
              <a:t> </a:t>
            </a:r>
            <a:r>
              <a:rPr lang="sv-SE" b="1" dirty="0" err="1">
                <a:solidFill>
                  <a:srgbClr val="005E93"/>
                </a:solidFill>
                <a:latin typeface="Calibri" panose="020F0502020204030204" pitchFamily="34" charset="0"/>
                <a:cs typeface="Times New Roman" panose="02020603050405020304" pitchFamily="18" charset="0"/>
              </a:rPr>
              <a:t>with</a:t>
            </a:r>
            <a:r>
              <a:rPr lang="sv-SE" b="1" dirty="0">
                <a:solidFill>
                  <a:srgbClr val="005E93"/>
                </a:solidFill>
                <a:latin typeface="Calibri" panose="020F0502020204030204" pitchFamily="34" charset="0"/>
                <a:cs typeface="Times New Roman" panose="02020603050405020304" pitchFamily="18" charset="0"/>
              </a:rPr>
              <a:t> </a:t>
            </a:r>
            <a:r>
              <a:rPr lang="sv-SE" b="1" dirty="0" err="1">
                <a:solidFill>
                  <a:srgbClr val="005E93"/>
                </a:solidFill>
                <a:latin typeface="Calibri" panose="020F0502020204030204" pitchFamily="34" charset="0"/>
                <a:cs typeface="Times New Roman" panose="02020603050405020304" pitchFamily="18" charset="0"/>
              </a:rPr>
              <a:t>perpetrators</a:t>
            </a:r>
            <a:r>
              <a:rPr lang="sv-SE" b="1" dirty="0">
                <a:solidFill>
                  <a:srgbClr val="005E93"/>
                </a:solidFill>
                <a:latin typeface="Calibri" panose="020F0502020204030204" pitchFamily="34" charset="0"/>
                <a:cs typeface="Times New Roman" panose="02020603050405020304" pitchFamily="18" charset="0"/>
              </a:rPr>
              <a:t> </a:t>
            </a:r>
            <a:r>
              <a:rPr lang="sv-SE" b="1" dirty="0" err="1">
                <a:solidFill>
                  <a:srgbClr val="005E93"/>
                </a:solidFill>
                <a:latin typeface="Calibri" panose="020F0502020204030204" pitchFamily="34" charset="0"/>
                <a:cs typeface="Times New Roman" panose="02020603050405020304" pitchFamily="18" charset="0"/>
              </a:rPr>
              <a:t>of</a:t>
            </a:r>
            <a:r>
              <a:rPr lang="sv-SE" b="1" dirty="0">
                <a:solidFill>
                  <a:srgbClr val="005E93"/>
                </a:solidFill>
                <a:latin typeface="Calibri" panose="020F0502020204030204" pitchFamily="34" charset="0"/>
                <a:cs typeface="Times New Roman" panose="02020603050405020304" pitchFamily="18" charset="0"/>
              </a:rPr>
              <a:t> </a:t>
            </a:r>
            <a:r>
              <a:rPr lang="sv-SE" b="1" dirty="0" err="1">
                <a:solidFill>
                  <a:srgbClr val="005E93"/>
                </a:solidFill>
                <a:latin typeface="Calibri" panose="020F0502020204030204" pitchFamily="34" charset="0"/>
                <a:cs typeface="Times New Roman" panose="02020603050405020304" pitchFamily="18" charset="0"/>
              </a:rPr>
              <a:t>domestic</a:t>
            </a:r>
            <a:r>
              <a:rPr lang="sv-SE" b="1" dirty="0">
                <a:solidFill>
                  <a:srgbClr val="005E93"/>
                </a:solidFill>
                <a:latin typeface="Calibri" panose="020F0502020204030204" pitchFamily="34" charset="0"/>
                <a:cs typeface="Times New Roman" panose="02020603050405020304" pitchFamily="18" charset="0"/>
              </a:rPr>
              <a:t> </a:t>
            </a:r>
            <a:r>
              <a:rPr lang="sv-SE" b="1" dirty="0" err="1">
                <a:solidFill>
                  <a:srgbClr val="005E93"/>
                </a:solidFill>
                <a:latin typeface="Calibri" panose="020F0502020204030204" pitchFamily="34" charset="0"/>
                <a:cs typeface="Times New Roman" panose="02020603050405020304" pitchFamily="18" charset="0"/>
              </a:rPr>
              <a:t>violence</a:t>
            </a:r>
            <a:endParaRPr lang="en-US" dirty="0"/>
          </a:p>
        </p:txBody>
      </p:sp>
      <p:sp>
        <p:nvSpPr>
          <p:cNvPr id="3" name="Segnaposto contenuto 2">
            <a:extLst>
              <a:ext uri="{FF2B5EF4-FFF2-40B4-BE49-F238E27FC236}">
                <a16:creationId xmlns:a16="http://schemas.microsoft.com/office/drawing/2014/main" id="{C1785652-4C7E-E241-B357-E29FE66FB4A5}"/>
              </a:ext>
            </a:extLst>
          </p:cNvPr>
          <p:cNvSpPr>
            <a:spLocks noGrp="1"/>
          </p:cNvSpPr>
          <p:nvPr>
            <p:ph idx="1"/>
          </p:nvPr>
        </p:nvSpPr>
        <p:spPr>
          <a:xfrm>
            <a:off x="838200" y="2173097"/>
            <a:ext cx="10515600" cy="4351338"/>
          </a:xfrm>
        </p:spPr>
        <p:txBody>
          <a:bodyPr>
            <a:normAutofit/>
          </a:bodyPr>
          <a:lstStyle/>
          <a:p>
            <a:pPr marL="457200" indent="-457200" algn="just">
              <a:spcBef>
                <a:spcPts val="1800"/>
              </a:spcBef>
              <a:buClr>
                <a:srgbClr val="0070C0"/>
              </a:buClr>
              <a:buSzPct val="95000"/>
              <a:buFont typeface="+mj-lt"/>
              <a:buAutoNum type="arabicPeriod"/>
            </a:pPr>
            <a:r>
              <a:rPr lang="en-US" altLang="it-IT" b="1" dirty="0"/>
              <a:t>United Nations declaration, </a:t>
            </a:r>
            <a:r>
              <a:rPr lang="en-US" altLang="it-IT" dirty="0"/>
              <a:t>Violence against women</a:t>
            </a:r>
            <a:r>
              <a:rPr lang="en-US" altLang="it-IT" b="1" dirty="0"/>
              <a:t>,</a:t>
            </a:r>
            <a:r>
              <a:rPr lang="en-US" altLang="it-IT" dirty="0"/>
              <a:t> 1993</a:t>
            </a:r>
          </a:p>
          <a:p>
            <a:pPr marL="457200" indent="-457200" algn="just">
              <a:spcBef>
                <a:spcPts val="1800"/>
              </a:spcBef>
              <a:buClr>
                <a:srgbClr val="0070C0"/>
              </a:buClr>
              <a:buSzPct val="95000"/>
              <a:buFont typeface="+mj-lt"/>
              <a:buAutoNum type="arabicPeriod"/>
            </a:pPr>
            <a:r>
              <a:rPr lang="en-US" altLang="it-IT" b="1" dirty="0"/>
              <a:t>Council of Europe Rec</a:t>
            </a:r>
            <a:r>
              <a:rPr lang="en-US" altLang="it-IT" dirty="0"/>
              <a:t> 5, 2005</a:t>
            </a:r>
          </a:p>
          <a:p>
            <a:pPr marL="457200" indent="-457200" algn="just">
              <a:spcBef>
                <a:spcPts val="1800"/>
              </a:spcBef>
              <a:buClr>
                <a:srgbClr val="0070C0"/>
              </a:buClr>
              <a:buSzPct val="95000"/>
              <a:buFont typeface="+mj-lt"/>
              <a:buAutoNum type="arabicPeriod"/>
            </a:pPr>
            <a:r>
              <a:rPr lang="en-US" altLang="it-IT" b="1" dirty="0"/>
              <a:t>EU Resolution </a:t>
            </a:r>
            <a:r>
              <a:rPr lang="en-US" altLang="it-IT" dirty="0"/>
              <a:t>4/4/11 on priorities and definitions on violence against women, point 24</a:t>
            </a:r>
          </a:p>
          <a:p>
            <a:pPr marL="457200" indent="-457200" algn="just">
              <a:spcBef>
                <a:spcPts val="1800"/>
              </a:spcBef>
              <a:buClr>
                <a:srgbClr val="0070C0"/>
              </a:buClr>
              <a:buSzPct val="95000"/>
              <a:buFont typeface="+mj-lt"/>
              <a:buAutoNum type="arabicPeriod"/>
            </a:pPr>
            <a:r>
              <a:rPr lang="en-US" altLang="it-IT" b="1" dirty="0"/>
              <a:t>France, Italy, Spain, Germany: relevant legal references</a:t>
            </a:r>
            <a:endParaRPr lang="en-US" altLang="it-IT" dirty="0"/>
          </a:p>
          <a:p>
            <a:endParaRPr lang="en-US" dirty="0"/>
          </a:p>
        </p:txBody>
      </p:sp>
      <p:sp>
        <p:nvSpPr>
          <p:cNvPr id="4" name="Segnaposto numero diapositiva 3">
            <a:extLst>
              <a:ext uri="{FF2B5EF4-FFF2-40B4-BE49-F238E27FC236}">
                <a16:creationId xmlns:a16="http://schemas.microsoft.com/office/drawing/2014/main" id="{DEBCFAC9-425A-9B4F-AEB3-2AE8374E72FF}"/>
              </a:ext>
            </a:extLst>
          </p:cNvPr>
          <p:cNvSpPr>
            <a:spLocks noGrp="1"/>
          </p:cNvSpPr>
          <p:nvPr>
            <p:ph type="sldNum" sz="quarter" idx="12"/>
          </p:nvPr>
        </p:nvSpPr>
        <p:spPr/>
        <p:txBody>
          <a:bodyPr/>
          <a:lstStyle/>
          <a:p>
            <a:fld id="{B4F2D5C7-84DD-494F-97B2-3494FDEA814F}" type="slidenum">
              <a:rPr lang="sv-SE" smtClean="0"/>
              <a:pPr/>
              <a:t>8</a:t>
            </a:fld>
            <a:endParaRPr lang="sv-SE"/>
          </a:p>
        </p:txBody>
      </p:sp>
      <p:pic>
        <p:nvPicPr>
          <p:cNvPr id="5"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312347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829B08-FEA4-D84A-8AD9-76803585E620}"/>
              </a:ext>
            </a:extLst>
          </p:cNvPr>
          <p:cNvSpPr>
            <a:spLocks noGrp="1"/>
          </p:cNvSpPr>
          <p:nvPr>
            <p:ph type="title"/>
          </p:nvPr>
        </p:nvSpPr>
        <p:spPr/>
        <p:txBody>
          <a:bodyPr>
            <a:normAutofit/>
          </a:bodyPr>
          <a:lstStyle/>
          <a:p>
            <a:r>
              <a:rPr lang="sv-SE" sz="4000" b="1" dirty="0" err="1">
                <a:solidFill>
                  <a:srgbClr val="005E93"/>
                </a:solidFill>
                <a:latin typeface="Calibri" panose="020F0502020204030204" pitchFamily="34" charset="0"/>
                <a:cs typeface="Times New Roman" panose="02020603050405020304" pitchFamily="18" charset="0"/>
              </a:rPr>
              <a:t>Coordinated</a:t>
            </a:r>
            <a:r>
              <a:rPr lang="sv-SE" sz="4000" b="1" dirty="0">
                <a:solidFill>
                  <a:srgbClr val="005E93"/>
                </a:solidFill>
                <a:latin typeface="Calibri" panose="020F0502020204030204" pitchFamily="34" charset="0"/>
                <a:cs typeface="Times New Roman" panose="02020603050405020304" pitchFamily="18" charset="0"/>
              </a:rPr>
              <a:t> Community </a:t>
            </a:r>
            <a:r>
              <a:rPr lang="sv-SE" sz="4000" b="1" dirty="0" err="1">
                <a:solidFill>
                  <a:srgbClr val="005E93"/>
                </a:solidFill>
                <a:latin typeface="Calibri" panose="020F0502020204030204" pitchFamily="34" charset="0"/>
                <a:cs typeface="Times New Roman" panose="02020603050405020304" pitchFamily="18" charset="0"/>
              </a:rPr>
              <a:t>Response</a:t>
            </a:r>
            <a:endParaRPr lang="en-US" sz="4000" dirty="0"/>
          </a:p>
        </p:txBody>
      </p:sp>
      <p:sp>
        <p:nvSpPr>
          <p:cNvPr id="3" name="Segnaposto contenuto 2">
            <a:extLst>
              <a:ext uri="{FF2B5EF4-FFF2-40B4-BE49-F238E27FC236}">
                <a16:creationId xmlns:a16="http://schemas.microsoft.com/office/drawing/2014/main" id="{87CF5F9B-2FBD-1A42-AC05-2102D72BB9B0}"/>
              </a:ext>
            </a:extLst>
          </p:cNvPr>
          <p:cNvSpPr>
            <a:spLocks noGrp="1"/>
          </p:cNvSpPr>
          <p:nvPr>
            <p:ph idx="1"/>
          </p:nvPr>
        </p:nvSpPr>
        <p:spPr/>
        <p:txBody>
          <a:bodyPr/>
          <a:lstStyle/>
          <a:p>
            <a:pPr marL="0" indent="0">
              <a:buNone/>
            </a:pPr>
            <a:r>
              <a:rPr lang="en-GB" sz="2400" b="1" dirty="0"/>
              <a:t>Focusing on the safety and well-being of women and children affected by violence is our priority </a:t>
            </a:r>
            <a:r>
              <a:rPr lang="en-GB" sz="2400" dirty="0"/>
              <a:t>at every stage of engaging with men</a:t>
            </a:r>
            <a:r>
              <a:rPr lang="it-IT" altLang="it-IT" sz="2400" dirty="0">
                <a:solidFill>
                  <a:srgbClr val="000000"/>
                </a:solidFill>
              </a:rPr>
              <a:t> </a:t>
            </a:r>
          </a:p>
          <a:p>
            <a:pPr marL="0" indent="0">
              <a:buNone/>
            </a:pPr>
            <a:r>
              <a:rPr lang="en-GB" sz="2400" dirty="0"/>
              <a:t>This means at all phases of the work with perpetrators we </a:t>
            </a:r>
            <a:r>
              <a:rPr lang="en-GB" sz="2400"/>
              <a:t>must also </a:t>
            </a:r>
            <a:r>
              <a:rPr lang="en-GB" sz="2400" dirty="0"/>
              <a:t>make </a:t>
            </a:r>
            <a:r>
              <a:rPr lang="en-GB" sz="2400"/>
              <a:t>sure </a:t>
            </a:r>
            <a:br>
              <a:rPr lang="en-GB" sz="2400"/>
            </a:br>
            <a:r>
              <a:rPr lang="en-GB" sz="2400"/>
              <a:t>that </a:t>
            </a:r>
            <a:r>
              <a:rPr lang="en-GB" sz="2400" dirty="0"/>
              <a:t>we focus on specific issues concerning the victims</a:t>
            </a:r>
          </a:p>
          <a:p>
            <a:endParaRPr lang="it-IT" altLang="it-IT" sz="2400" dirty="0">
              <a:solidFill>
                <a:srgbClr val="000000"/>
              </a:solidFill>
            </a:endParaRPr>
          </a:p>
          <a:p>
            <a:endParaRPr lang="it-IT" altLang="it-IT" sz="2400" dirty="0">
              <a:solidFill>
                <a:srgbClr val="000000"/>
              </a:solidFill>
            </a:endParaRPr>
          </a:p>
          <a:p>
            <a:pPr marL="0" indent="0" algn="ctr">
              <a:buNone/>
            </a:pPr>
            <a:r>
              <a:rPr lang="en-GB" sz="2400" dirty="0"/>
              <a:t>The system matters: it is important that the system responds to domestic violence in appropriate and coordinated ways </a:t>
            </a:r>
            <a:endParaRPr lang="it-IT" altLang="it-IT" sz="2400" dirty="0">
              <a:solidFill>
                <a:srgbClr val="000000"/>
              </a:solidFill>
            </a:endParaRPr>
          </a:p>
          <a:p>
            <a:pPr marL="0" indent="0">
              <a:buNone/>
            </a:pPr>
            <a:endParaRPr lang="en-US" dirty="0"/>
          </a:p>
        </p:txBody>
      </p:sp>
      <p:sp>
        <p:nvSpPr>
          <p:cNvPr id="4" name="Segnaposto numero diapositiva 3">
            <a:extLst>
              <a:ext uri="{FF2B5EF4-FFF2-40B4-BE49-F238E27FC236}">
                <a16:creationId xmlns:a16="http://schemas.microsoft.com/office/drawing/2014/main" id="{8C57DC9C-955F-A14C-9A45-1E8EB340594D}"/>
              </a:ext>
            </a:extLst>
          </p:cNvPr>
          <p:cNvSpPr>
            <a:spLocks noGrp="1"/>
          </p:cNvSpPr>
          <p:nvPr>
            <p:ph type="sldNum" sz="quarter" idx="12"/>
          </p:nvPr>
        </p:nvSpPr>
        <p:spPr/>
        <p:txBody>
          <a:bodyPr/>
          <a:lstStyle/>
          <a:p>
            <a:fld id="{B4F2D5C7-84DD-494F-97B2-3494FDEA814F}" type="slidenum">
              <a:rPr lang="sv-SE" smtClean="0"/>
              <a:pPr/>
              <a:t>9</a:t>
            </a:fld>
            <a:endParaRPr lang="sv-SE"/>
          </a:p>
        </p:txBody>
      </p:sp>
      <p:sp>
        <p:nvSpPr>
          <p:cNvPr id="5" name="Freccia in giù 9">
            <a:extLst>
              <a:ext uri="{FF2B5EF4-FFF2-40B4-BE49-F238E27FC236}">
                <a16:creationId xmlns:a16="http://schemas.microsoft.com/office/drawing/2014/main" id="{78BD72FB-336B-BE4E-B90E-F0A07A15C8BC}"/>
              </a:ext>
            </a:extLst>
          </p:cNvPr>
          <p:cNvSpPr>
            <a:spLocks noChangeArrowheads="1"/>
          </p:cNvSpPr>
          <p:nvPr/>
        </p:nvSpPr>
        <p:spPr bwMode="auto">
          <a:xfrm>
            <a:off x="5554870" y="3520440"/>
            <a:ext cx="312737" cy="531813"/>
          </a:xfrm>
          <a:prstGeom prst="downArrow">
            <a:avLst>
              <a:gd name="adj1" fmla="val 50000"/>
              <a:gd name="adj2" fmla="val 50000"/>
            </a:avLst>
          </a:prstGeom>
          <a:solidFill>
            <a:schemeClr val="accent1"/>
          </a:solidFill>
          <a:ln w="25400" algn="ctr">
            <a:solidFill>
              <a:srgbClr val="085091"/>
            </a:solidFill>
            <a:miter lim="800000"/>
            <a:headEnd/>
            <a:tailEnd/>
          </a:ln>
        </p:spPr>
        <p:txBody>
          <a:bodyPr vert="eaVert" anchor="ctr"/>
          <a:lstStyle/>
          <a:p>
            <a:pPr algn="ctr">
              <a:defRPr/>
            </a:pPr>
            <a:endParaRPr lang="it-IT" dirty="0">
              <a:solidFill>
                <a:schemeClr val="lt1"/>
              </a:solidFill>
            </a:endParaRPr>
          </a:p>
        </p:txBody>
      </p:sp>
      <p:pic>
        <p:nvPicPr>
          <p:cNvPr id="6" name="Bild 4" descr="logo_engage_gradient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24" y="0"/>
            <a:ext cx="2690176" cy="1009073"/>
          </a:xfrm>
          <a:prstGeom prst="rect">
            <a:avLst/>
          </a:prstGeom>
        </p:spPr>
      </p:pic>
    </p:spTree>
    <p:extLst>
      <p:ext uri="{BB962C8B-B14F-4D97-AF65-F5344CB8AC3E}">
        <p14:creationId xmlns:p14="http://schemas.microsoft.com/office/powerpoint/2010/main" val="2964119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2940</TotalTime>
  <Words>3101</Words>
  <Application>Microsoft Macintosh PowerPoint</Application>
  <PresentationFormat>Widescreen</PresentationFormat>
  <Paragraphs>237</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Constantia</vt:lpstr>
      <vt:lpstr>Symbol</vt:lpstr>
      <vt:lpstr>Times New Roman</vt:lpstr>
      <vt:lpstr>Wingdings</vt:lpstr>
      <vt:lpstr>Office Theme</vt:lpstr>
      <vt:lpstr>Training Package version 1.0</vt:lpstr>
      <vt:lpstr>Goals of the Roadmap</vt:lpstr>
      <vt:lpstr>Who is it for?</vt:lpstr>
      <vt:lpstr>Role of a frontline professional  when interacting with male perpetrators</vt:lpstr>
      <vt:lpstr>What is violence?</vt:lpstr>
      <vt:lpstr>Power and control </vt:lpstr>
      <vt:lpstr>Istanbul Convention</vt:lpstr>
      <vt:lpstr>International and national legal references on working with perpetrators of domestic violence</vt:lpstr>
      <vt:lpstr>Coordinated Community Response</vt:lpstr>
      <vt:lpstr>Good practice for victim safety</vt:lpstr>
      <vt:lpstr>Who commits violence?</vt:lpstr>
      <vt:lpstr>Who commits violence?</vt:lpstr>
      <vt:lpstr>Ideas and beliefs about men who use violence and abuse </vt:lpstr>
      <vt:lpstr>What we know about men  who use violent behaviour…</vt:lpstr>
      <vt:lpstr>PowerPoint Presentation</vt:lpstr>
      <vt:lpstr> Step 1: Identifying domestic violence and abuse in men – signs and indicators </vt:lpstr>
      <vt:lpstr>How does the man present to services?</vt:lpstr>
      <vt:lpstr>Indicators in the man’s discourse</vt:lpstr>
      <vt:lpstr>Indicators in the man’s or partner’s behaviour</vt:lpstr>
      <vt:lpstr>Indicators in the man’s or partner’s behaviour (contd.)</vt:lpstr>
      <vt:lpstr>PowerPoint Presentation</vt:lpstr>
      <vt:lpstr>Step 2: Asking men about domestic violence and abuse </vt:lpstr>
      <vt:lpstr>Asking men about domestic violence and abuse</vt:lpstr>
      <vt:lpstr>ENGAGE  funnel  questions:  general</vt:lpstr>
      <vt:lpstr>PowerPoint Presentation</vt:lpstr>
      <vt:lpstr>Exploring violence</vt:lpstr>
      <vt:lpstr>Useful strategies</vt:lpstr>
      <vt:lpstr>Different versions of the story</vt:lpstr>
      <vt:lpstr>Fears about engaging with men</vt:lpstr>
      <vt:lpstr>PowerPoint Presentation</vt:lpstr>
      <vt:lpstr>Step 3: Motivating perpetrators for referral </vt:lpstr>
      <vt:lpstr>Motivating perpetrators for referral</vt:lpstr>
      <vt:lpstr>Invitations to responsibility approach (Jenkins, 1990, 2006) </vt:lpstr>
      <vt:lpstr>PowerPoint Presentation</vt:lpstr>
      <vt:lpstr>Step 4: Referring men to perpetrator programmes, coordinated multi-agency response</vt:lpstr>
      <vt:lpstr>Referring men to a perpetrator programme</vt:lpstr>
      <vt:lpstr>Good practices for referrals</vt:lpstr>
      <vt:lpstr>PowerPoint Presentation</vt:lpstr>
      <vt:lpstr>  Professional, personal and legal dilemmas  </vt:lpstr>
      <vt:lpstr>PowerPoint Presentation</vt:lpstr>
      <vt:lpstr>PowerPoint Presentation</vt:lpstr>
      <vt:lpstr>ENGAGE Roadmap </vt:lpstr>
      <vt:lpstr>Thank you very much for your attention!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mathilde sengoelge</cp:lastModifiedBy>
  <cp:revision>103</cp:revision>
  <dcterms:created xsi:type="dcterms:W3CDTF">2019-02-16T11:23:09Z</dcterms:created>
  <dcterms:modified xsi:type="dcterms:W3CDTF">2019-11-19T13:05:41Z</dcterms:modified>
</cp:coreProperties>
</file>